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138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 name="Google Shape;18;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2" name="Google Shape;72;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3" name="Google Shape;73;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79" name="Google Shape;79;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80" name="Google Shape;80;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86" name="Google Shape;86;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87" name="Google Shape;87;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88" name="Google Shape;88;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89" name="Google Shape;89;p1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4" name="Google Shape;94;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95" name="Google Shape;95;p1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9" name="Google Shape;39;p6"/>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0" name="Google Shape;40;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8"/>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9"/>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 name="Google Shape;65;p10"/>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 name="Google Shape;66;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190500" y="96600"/>
            <a:ext cx="8763000" cy="2173200"/>
          </a:xfrm>
          <a:prstGeom prst="rect">
            <a:avLst/>
          </a:prstGeom>
          <a:solidFill>
            <a:srgbClr val="F2F2F2"/>
          </a:solid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000" b="1" i="0" u="none" strike="noStrike" cap="none">
                <a:solidFill>
                  <a:schemeClr val="dk2"/>
                </a:solidFill>
                <a:latin typeface="Arial"/>
                <a:ea typeface="Arial"/>
                <a:cs typeface="Arial"/>
                <a:sym typeface="Arial"/>
              </a:rPr>
              <a:t>Utilizando las Naciones Unidas para Defender Nuestros Derechos y Amplificar Nuestras Voces  </a:t>
            </a:r>
            <a:endParaRPr sz="3000"/>
          </a:p>
          <a:p>
            <a:pPr marL="0" marR="0" lvl="0" indent="0" algn="ctr" rtl="0">
              <a:lnSpc>
                <a:spcPct val="100000"/>
              </a:lnSpc>
              <a:spcBef>
                <a:spcPts val="0"/>
              </a:spcBef>
              <a:spcAft>
                <a:spcPts val="0"/>
              </a:spcAft>
              <a:buClr>
                <a:schemeClr val="dk2"/>
              </a:buClr>
              <a:buSzPts val="3600"/>
              <a:buFont typeface="Arial"/>
              <a:buNone/>
            </a:pPr>
            <a:r>
              <a:rPr lang="en-US" sz="3000" b="1" i="1" u="none" strike="noStrike" cap="none">
                <a:solidFill>
                  <a:schemeClr val="dk2"/>
                </a:solidFill>
                <a:latin typeface="Arial"/>
                <a:ea typeface="Arial"/>
                <a:cs typeface="Arial"/>
                <a:sym typeface="Arial"/>
              </a:rPr>
              <a:t>“</a:t>
            </a:r>
            <a:r>
              <a:rPr lang="en-US" sz="3000" b="1" i="1">
                <a:solidFill>
                  <a:schemeClr val="dk2"/>
                </a:solidFill>
              </a:rPr>
              <a:t>Si no les decimos, ellos no lo sabrán.”</a:t>
            </a:r>
            <a:r>
              <a:rPr lang="en-US" sz="3600" b="1" i="1" u="none" strike="noStrike" cap="none">
                <a:solidFill>
                  <a:schemeClr val="dk2"/>
                </a:solidFill>
                <a:latin typeface="Arial"/>
                <a:ea typeface="Arial"/>
                <a:cs typeface="Arial"/>
                <a:sym typeface="Arial"/>
              </a:rPr>
              <a:t> </a:t>
            </a:r>
            <a:endParaRPr/>
          </a:p>
        </p:txBody>
      </p:sp>
      <p:pic>
        <p:nvPicPr>
          <p:cNvPr id="103" name="Google Shape;103;p15"/>
          <p:cNvPicPr preferRelativeResize="0"/>
          <p:nvPr/>
        </p:nvPicPr>
        <p:blipFill rotWithShape="1">
          <a:blip r:embed="rId3">
            <a:alphaModFix/>
          </a:blip>
          <a:srcRect t="14708" r="5000" b="6913"/>
          <a:stretch/>
        </p:blipFill>
        <p:spPr>
          <a:xfrm>
            <a:off x="241300" y="2438400"/>
            <a:ext cx="6418262" cy="4191000"/>
          </a:xfrm>
          <a:prstGeom prst="rect">
            <a:avLst/>
          </a:prstGeom>
          <a:noFill/>
          <a:ln>
            <a:noFill/>
          </a:ln>
        </p:spPr>
      </p:pic>
      <p:sp>
        <p:nvSpPr>
          <p:cNvPr id="104" name="Google Shape;104;p15"/>
          <p:cNvSpPr txBox="1"/>
          <p:nvPr/>
        </p:nvSpPr>
        <p:spPr>
          <a:xfrm>
            <a:off x="6697662" y="2514600"/>
            <a:ext cx="2427287" cy="41544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a:solidFill>
                  <a:schemeClr val="dk1"/>
                </a:solidFill>
              </a:rPr>
              <a:t>Presidente Tribal de </a:t>
            </a:r>
            <a:r>
              <a:rPr lang="en-US" sz="2400" b="1" i="0" u="none" strike="noStrike" cap="none">
                <a:solidFill>
                  <a:schemeClr val="dk1"/>
                </a:solidFill>
                <a:latin typeface="Arial"/>
                <a:ea typeface="Arial"/>
                <a:cs typeface="Arial"/>
                <a:sym typeface="Arial"/>
              </a:rPr>
              <a:t>Standing Rock Dave Archambault </a:t>
            </a:r>
            <a:r>
              <a:rPr lang="en-US" sz="2400" b="1">
                <a:solidFill>
                  <a:schemeClr val="dk1"/>
                </a:solidFill>
              </a:rPr>
              <a:t>con</a:t>
            </a:r>
            <a:r>
              <a:rPr lang="en-US" sz="2400" b="1" i="0" u="none" strike="noStrike" cap="none">
                <a:solidFill>
                  <a:schemeClr val="dk1"/>
                </a:solidFill>
                <a:latin typeface="Arial"/>
                <a:ea typeface="Arial"/>
                <a:cs typeface="Arial"/>
                <a:sym typeface="Arial"/>
              </a:rPr>
              <a:t> Presidente de UNWGBHR  Pavel </a:t>
            </a:r>
            <a:endParaRPr/>
          </a:p>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 Sulyandziga. 24 de enero de 2017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228600" y="152400"/>
            <a:ext cx="8686800" cy="1524000"/>
          </a:xfrm>
          <a:prstGeom prst="rect">
            <a:avLst/>
          </a:prstGeom>
          <a:solidFill>
            <a:srgbClr val="D9D9D9"/>
          </a:solid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a:buNone/>
            </a:pPr>
            <a:r>
              <a:rPr lang="en-US" sz="2700" b="1"/>
              <a:t>Acción Urgente Conjunta sobre los Defensores Indígenas de Derechos Humanos de las Filipinas por CITI</a:t>
            </a:r>
            <a:r>
              <a:rPr lang="en-US" sz="2700" b="1" i="0" u="none">
                <a:solidFill>
                  <a:schemeClr val="dk2"/>
                </a:solidFill>
                <a:latin typeface="Arial"/>
                <a:ea typeface="Arial"/>
                <a:cs typeface="Arial"/>
                <a:sym typeface="Arial"/>
              </a:rPr>
              <a:t>/KATRIBU </a:t>
            </a:r>
            <a:r>
              <a:rPr lang="en-US" sz="2700" b="1"/>
              <a:t>ante el </a:t>
            </a:r>
            <a:r>
              <a:rPr lang="en-US" sz="2700" b="1" i="0" u="none">
                <a:solidFill>
                  <a:schemeClr val="dk2"/>
                </a:solidFill>
                <a:latin typeface="Arial"/>
                <a:ea typeface="Arial"/>
                <a:cs typeface="Arial"/>
                <a:sym typeface="Arial"/>
              </a:rPr>
              <a:t>CERD </a:t>
            </a:r>
            <a:r>
              <a:rPr lang="en-US" sz="2700" b="1"/>
              <a:t>presentada el 26 de marzo de 2018</a:t>
            </a:r>
            <a:endParaRPr sz="3900"/>
          </a:p>
        </p:txBody>
      </p:sp>
      <p:sp>
        <p:nvSpPr>
          <p:cNvPr id="174" name="Google Shape;174;p24"/>
          <p:cNvSpPr txBox="1"/>
          <p:nvPr/>
        </p:nvSpPr>
        <p:spPr>
          <a:xfrm>
            <a:off x="423150" y="1815650"/>
            <a:ext cx="5715000" cy="4017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1900" i="1">
                <a:solidFill>
                  <a:schemeClr val="dk1"/>
                </a:solidFill>
              </a:rPr>
              <a:t>La presentación pidió intervención urgente por Acción Urgente/Procedimientos de Alerta Temprana del CERD, en respuesta a la situación de al menos 31 Defensores Indígenas de Derechos Humanos y miembros de Organizaciones Indígenas, al igual que a dos titulares de mandatos de la ONU, las cuales fueron catalogadas como “terroristas” por el Gobierno Filipino en febrero de 2018. Como resultado, el 14 de mayo de 2018, el CERD le dijo a las Filipinas que removiera los Pueblos Indígenas y defensores de derechos humanos de la lista de “terroristas” y les pidió que protegieran los defensores indígenas de derechos humanos. </a:t>
            </a:r>
            <a:endParaRPr sz="1300"/>
          </a:p>
        </p:txBody>
      </p:sp>
      <p:pic>
        <p:nvPicPr>
          <p:cNvPr id="175" name="Google Shape;175;p24" descr="https://www.sbs.com.au/nitv/sites/sbs.com.au.nitv/files/styles/full/public/timthumb.jpg?itok=l5nh7Oqu&amp;mtime=1520816313"/>
          <p:cNvPicPr preferRelativeResize="0"/>
          <p:nvPr/>
        </p:nvPicPr>
        <p:blipFill rotWithShape="1">
          <a:blip r:embed="rId3">
            <a:alphaModFix/>
          </a:blip>
          <a:srcRect l="24159" t="-3535" r="16812" b="3534"/>
          <a:stretch/>
        </p:blipFill>
        <p:spPr>
          <a:xfrm>
            <a:off x="6400800" y="1752600"/>
            <a:ext cx="2422525" cy="2286000"/>
          </a:xfrm>
          <a:prstGeom prst="rect">
            <a:avLst/>
          </a:prstGeom>
          <a:noFill/>
          <a:ln>
            <a:noFill/>
          </a:ln>
        </p:spPr>
      </p:pic>
      <p:pic>
        <p:nvPicPr>
          <p:cNvPr id="176" name="Google Shape;176;p24" descr="Joan_Carlin_copyright_IISD.jpg"/>
          <p:cNvPicPr preferRelativeResize="0"/>
          <p:nvPr/>
        </p:nvPicPr>
        <p:blipFill rotWithShape="1">
          <a:blip r:embed="rId4">
            <a:alphaModFix/>
          </a:blip>
          <a:srcRect l="5160" t="2331" r="23929" b="-2330"/>
          <a:stretch/>
        </p:blipFill>
        <p:spPr>
          <a:xfrm>
            <a:off x="6375400" y="4114800"/>
            <a:ext cx="2447925" cy="228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p:nvPr/>
        </p:nvSpPr>
        <p:spPr>
          <a:xfrm>
            <a:off x="304800" y="193675"/>
            <a:ext cx="4998900" cy="5611500"/>
          </a:xfrm>
          <a:prstGeom prst="rect">
            <a:avLst/>
          </a:prstGeom>
          <a:solidFill>
            <a:srgbClr val="F2F2F2"/>
          </a:solidFill>
          <a:ln w="38100" cap="flat" cmpd="sng">
            <a:solidFill>
              <a:srgbClr val="C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1">
                <a:solidFill>
                  <a:schemeClr val="dk1"/>
                </a:solidFill>
              </a:rPr>
              <a:t>Convenio sobre los Derechos del Niño de la ONU,</a:t>
            </a:r>
            <a:r>
              <a:rPr lang="en-US" sz="2800" b="1" i="1" u="none">
                <a:solidFill>
                  <a:schemeClr val="dk1"/>
                </a:solidFill>
                <a:latin typeface="Arial"/>
                <a:ea typeface="Arial"/>
                <a:cs typeface="Arial"/>
                <a:sym typeface="Arial"/>
              </a:rPr>
              <a:t> </a:t>
            </a:r>
            <a:endParaRPr/>
          </a:p>
          <a:p>
            <a:pPr marL="0" marR="0" lvl="0" indent="0" algn="ctr" rtl="0">
              <a:lnSpc>
                <a:spcPct val="100000"/>
              </a:lnSpc>
              <a:spcBef>
                <a:spcPts val="0"/>
              </a:spcBef>
              <a:spcAft>
                <a:spcPts val="0"/>
              </a:spcAft>
              <a:buClr>
                <a:schemeClr val="dk1"/>
              </a:buClr>
              <a:buSzPts val="2800"/>
              <a:buFont typeface="Arial"/>
              <a:buNone/>
            </a:pPr>
            <a:r>
              <a:rPr lang="en-US" sz="2800" b="1" i="1" u="none">
                <a:solidFill>
                  <a:schemeClr val="dk1"/>
                </a:solidFill>
                <a:latin typeface="Arial"/>
                <a:ea typeface="Arial"/>
                <a:cs typeface="Arial"/>
                <a:sym typeface="Arial"/>
              </a:rPr>
              <a:t>Art</a:t>
            </a:r>
            <a:r>
              <a:rPr lang="en-US" sz="2800" b="1" i="1">
                <a:solidFill>
                  <a:schemeClr val="dk1"/>
                </a:solidFill>
              </a:rPr>
              <a:t>í</a:t>
            </a:r>
            <a:r>
              <a:rPr lang="en-US" sz="2800" b="1" i="1" u="none">
                <a:solidFill>
                  <a:schemeClr val="dk1"/>
                </a:solidFill>
                <a:latin typeface="Arial"/>
                <a:ea typeface="Arial"/>
                <a:cs typeface="Arial"/>
                <a:sym typeface="Arial"/>
              </a:rPr>
              <a:t>cul</a:t>
            </a:r>
            <a:r>
              <a:rPr lang="en-US" sz="2800" b="1" i="1">
                <a:solidFill>
                  <a:schemeClr val="dk1"/>
                </a:solidFill>
              </a:rPr>
              <a:t>o</a:t>
            </a:r>
            <a:r>
              <a:rPr lang="en-US" sz="2800" b="1" i="1" u="none">
                <a:solidFill>
                  <a:schemeClr val="dk1"/>
                </a:solidFill>
                <a:latin typeface="Arial"/>
                <a:ea typeface="Arial"/>
                <a:cs typeface="Arial"/>
                <a:sym typeface="Arial"/>
              </a:rPr>
              <a:t>  24:</a:t>
            </a:r>
            <a:endParaRPr sz="2800" b="1" i="0" u="none">
              <a:solidFill>
                <a:schemeClr val="dk1"/>
              </a:solidFill>
              <a:latin typeface="Arial"/>
              <a:ea typeface="Arial"/>
              <a:cs typeface="Arial"/>
              <a:sym typeface="Arial"/>
            </a:endParaRPr>
          </a:p>
          <a:p>
            <a:pPr marL="457200" marR="0" lvl="0" indent="-349250" algn="l" rtl="0">
              <a:lnSpc>
                <a:spcPct val="100000"/>
              </a:lnSpc>
              <a:spcBef>
                <a:spcPts val="0"/>
              </a:spcBef>
              <a:spcAft>
                <a:spcPts val="0"/>
              </a:spcAft>
              <a:buClr>
                <a:schemeClr val="dk1"/>
              </a:buClr>
              <a:buSzPts val="1900"/>
              <a:buAutoNum type="arabicPeriod"/>
            </a:pPr>
            <a:r>
              <a:rPr lang="en-US" sz="1900">
                <a:solidFill>
                  <a:schemeClr val="dk1"/>
                </a:solidFill>
              </a:rPr>
              <a:t>Los Estados Partes reconocen el derecho del niño al disfrute del más alto nivel posible de salud ...</a:t>
            </a:r>
            <a:endParaRPr sz="1300"/>
          </a:p>
          <a:p>
            <a:pPr marL="457200" marR="0" lvl="0" indent="-349250" algn="l" rtl="0">
              <a:lnSpc>
                <a:spcPct val="100000"/>
              </a:lnSpc>
              <a:spcBef>
                <a:spcPts val="0"/>
              </a:spcBef>
              <a:spcAft>
                <a:spcPts val="0"/>
              </a:spcAft>
              <a:buClr>
                <a:schemeClr val="dk1"/>
              </a:buClr>
              <a:buSzPts val="1900"/>
              <a:buFont typeface="Arial"/>
              <a:buAutoNum type="arabicPeriod"/>
            </a:pPr>
            <a:r>
              <a:rPr lang="en-US" sz="1900" b="0" i="0" u="none">
                <a:solidFill>
                  <a:schemeClr val="dk1"/>
                </a:solidFill>
                <a:latin typeface="Arial"/>
                <a:ea typeface="Arial"/>
                <a:cs typeface="Arial"/>
                <a:sym typeface="Arial"/>
              </a:rPr>
              <a:t>Los Estados Partes asegurarán la plena aplicación de este derecho y, en part</a:t>
            </a:r>
            <a:r>
              <a:rPr lang="en-US" sz="1900">
                <a:solidFill>
                  <a:schemeClr val="dk1"/>
                </a:solidFill>
              </a:rPr>
              <a:t>i</a:t>
            </a:r>
            <a:r>
              <a:rPr lang="en-US" sz="1900" b="0" i="0" u="none">
                <a:solidFill>
                  <a:schemeClr val="dk1"/>
                </a:solidFill>
                <a:latin typeface="Arial"/>
                <a:ea typeface="Arial"/>
                <a:cs typeface="Arial"/>
                <a:sym typeface="Arial"/>
              </a:rPr>
              <a:t>cular, adoptarán las medidas apropiadas para: (c) Co</a:t>
            </a:r>
            <a:r>
              <a:rPr lang="en-US" sz="1900">
                <a:solidFill>
                  <a:schemeClr val="dk1"/>
                </a:solidFill>
              </a:rPr>
              <a:t>mbatir las enfermedades y la malnutrición… incluyendo a través de la provisión de productos alimenticios adecuados y agua potable limpia - </a:t>
            </a:r>
            <a:r>
              <a:rPr lang="en-US" sz="1900" b="0" i="0" u="none">
                <a:solidFill>
                  <a:schemeClr val="dk1"/>
                </a:solidFill>
                <a:latin typeface="Arial"/>
                <a:ea typeface="Arial"/>
                <a:cs typeface="Arial"/>
                <a:sym typeface="Arial"/>
              </a:rPr>
              <a:t> </a:t>
            </a:r>
            <a:r>
              <a:rPr lang="en-US" sz="1900" b="1">
                <a:solidFill>
                  <a:schemeClr val="dk1"/>
                </a:solidFill>
              </a:rPr>
              <a:t>tomando en consideración los peligros y riesgos de la contaminación ambiental;</a:t>
            </a:r>
            <a:r>
              <a:rPr lang="en-US" sz="1900" b="1" i="0" u="none">
                <a:solidFill>
                  <a:schemeClr val="dk1"/>
                </a:solidFill>
                <a:latin typeface="Arial"/>
                <a:ea typeface="Arial"/>
                <a:cs typeface="Arial"/>
                <a:sym typeface="Arial"/>
              </a:rPr>
              <a:t> </a:t>
            </a:r>
            <a:endParaRPr sz="1300"/>
          </a:p>
        </p:txBody>
      </p:sp>
      <p:pic>
        <p:nvPicPr>
          <p:cNvPr id="182" name="Google Shape;182;p25" descr="C:\Users\Andrea Carmen\Documents\IMG_5185.jpg"/>
          <p:cNvPicPr preferRelativeResize="0"/>
          <p:nvPr/>
        </p:nvPicPr>
        <p:blipFill rotWithShape="1">
          <a:blip r:embed="rId3">
            <a:alphaModFix/>
          </a:blip>
          <a:srcRect l="62224" t="18490" r="5838" b="17762"/>
          <a:stretch/>
        </p:blipFill>
        <p:spPr>
          <a:xfrm>
            <a:off x="5686425" y="304800"/>
            <a:ext cx="3200400" cy="4648200"/>
          </a:xfrm>
          <a:prstGeom prst="rect">
            <a:avLst/>
          </a:prstGeom>
          <a:noFill/>
          <a:ln>
            <a:noFill/>
          </a:ln>
        </p:spPr>
      </p:pic>
      <p:sp>
        <p:nvSpPr>
          <p:cNvPr id="183" name="Google Shape;183;p25"/>
          <p:cNvSpPr txBox="1"/>
          <p:nvPr/>
        </p:nvSpPr>
        <p:spPr>
          <a:xfrm>
            <a:off x="5562600" y="5105400"/>
            <a:ext cx="3478212" cy="9239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a:solidFill>
                  <a:schemeClr val="dk1"/>
                </a:solidFill>
              </a:rPr>
              <a:t>Niños </a:t>
            </a:r>
            <a:r>
              <a:rPr lang="en-US" sz="1800" b="1" i="0" u="none">
                <a:solidFill>
                  <a:schemeClr val="dk1"/>
                </a:solidFill>
                <a:latin typeface="Arial"/>
                <a:ea typeface="Arial"/>
                <a:cs typeface="Arial"/>
                <a:sym typeface="Arial"/>
              </a:rPr>
              <a:t>Yaqui, </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Potam Pueblo, Rio Yaqui, Sonora M</a:t>
            </a:r>
            <a:r>
              <a:rPr lang="en-US" sz="1800" b="1">
                <a:solidFill>
                  <a:schemeClr val="dk1"/>
                </a:solidFill>
              </a:rPr>
              <a:t>é</a:t>
            </a:r>
            <a:r>
              <a:rPr lang="en-US" sz="1800" b="1" i="0" u="none">
                <a:solidFill>
                  <a:schemeClr val="dk1"/>
                </a:solidFill>
                <a:latin typeface="Arial"/>
                <a:ea typeface="Arial"/>
                <a:cs typeface="Arial"/>
                <a:sym typeface="Arial"/>
              </a:rPr>
              <a:t>xico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6" descr="C:\Users\AndreaCarmen\AppData\Local\Microsoft\Windows\Temporary Internet Files\Content.Outlook\LS9G27O3\photo (3).JPG"/>
          <p:cNvPicPr preferRelativeResize="0"/>
          <p:nvPr/>
        </p:nvPicPr>
        <p:blipFill>
          <a:blip r:embed="rId3">
            <a:alphaModFix/>
          </a:blip>
          <a:stretch>
            <a:fillRect/>
          </a:stretch>
        </p:blipFill>
        <p:spPr>
          <a:xfrm rot="-5400000">
            <a:off x="5168650" y="1715250"/>
            <a:ext cx="3403901" cy="2730300"/>
          </a:xfrm>
          <a:prstGeom prst="rect">
            <a:avLst/>
          </a:prstGeom>
          <a:noFill/>
          <a:ln>
            <a:noFill/>
          </a:ln>
        </p:spPr>
      </p:pic>
      <p:pic>
        <p:nvPicPr>
          <p:cNvPr id="189" name="Google Shape;189;p26" descr="C:\Users\AndreaCarmen\Pictures\Cristian and mother.bmp"/>
          <p:cNvPicPr preferRelativeResize="0">
            <a:picLocks noGrp="1"/>
          </p:cNvPicPr>
          <p:nvPr>
            <p:ph type="body" idx="1"/>
          </p:nvPr>
        </p:nvPicPr>
        <p:blipFill rotWithShape="1">
          <a:blip r:embed="rId4">
            <a:alphaModFix/>
          </a:blip>
          <a:srcRect/>
          <a:stretch/>
        </p:blipFill>
        <p:spPr>
          <a:xfrm>
            <a:off x="1143000" y="1371600"/>
            <a:ext cx="3124200" cy="3644900"/>
          </a:xfrm>
          <a:prstGeom prst="rect">
            <a:avLst/>
          </a:prstGeom>
          <a:noFill/>
          <a:ln>
            <a:noFill/>
          </a:ln>
        </p:spPr>
      </p:pic>
      <p:sp>
        <p:nvSpPr>
          <p:cNvPr id="190" name="Google Shape;190;p26"/>
          <p:cNvSpPr txBox="1"/>
          <p:nvPr/>
        </p:nvSpPr>
        <p:spPr>
          <a:xfrm>
            <a:off x="609600" y="5010150"/>
            <a:ext cx="3849687" cy="95408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Cristian Molina </a:t>
            </a:r>
            <a:r>
              <a:rPr lang="en-US" b="1">
                <a:solidFill>
                  <a:schemeClr val="dk1"/>
                </a:solidFill>
              </a:rPr>
              <a:t>edad</a:t>
            </a:r>
            <a:r>
              <a:rPr lang="en-US" sz="1400" b="1" i="0" u="none">
                <a:solidFill>
                  <a:schemeClr val="dk1"/>
                </a:solidFill>
                <a:latin typeface="Arial"/>
                <a:ea typeface="Arial"/>
                <a:cs typeface="Arial"/>
                <a:sym typeface="Arial"/>
              </a:rPr>
              <a:t> 13, </a:t>
            </a:r>
            <a:endParaRPr/>
          </a:p>
          <a:p>
            <a:pPr marL="0" marR="0" lvl="0" indent="0" algn="r" rtl="0">
              <a:lnSpc>
                <a:spcPct val="100000"/>
              </a:lnSpc>
              <a:spcBef>
                <a:spcPts val="0"/>
              </a:spcBef>
              <a:spcAft>
                <a:spcPts val="0"/>
              </a:spcAft>
              <a:buClr>
                <a:schemeClr val="dk1"/>
              </a:buClr>
              <a:buSzPts val="1400"/>
              <a:buFont typeface="Arial"/>
              <a:buNone/>
            </a:pPr>
            <a:r>
              <a:rPr lang="en-US">
                <a:solidFill>
                  <a:schemeClr val="dk1"/>
                </a:solidFill>
              </a:rPr>
              <a:t>falleció el 15 mayo de 2008</a:t>
            </a:r>
            <a:r>
              <a:rPr lang="en-US" sz="1400" b="0" i="0" u="none">
                <a:solidFill>
                  <a:schemeClr val="dk1"/>
                </a:solidFill>
                <a:latin typeface="Arial"/>
                <a:ea typeface="Arial"/>
                <a:cs typeface="Arial"/>
                <a:sym typeface="Arial"/>
              </a:rPr>
              <a:t>,</a:t>
            </a:r>
            <a:endParaRPr/>
          </a:p>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Aquí junto a su madre en Potam Pueblo Sonora México</a:t>
            </a:r>
            <a:r>
              <a:rPr lang="en-US">
                <a:solidFill>
                  <a:schemeClr val="dk1"/>
                </a:solidFill>
              </a:rPr>
              <a:t>;</a:t>
            </a:r>
            <a:r>
              <a:rPr lang="en-US" sz="1400" b="0" i="0" u="none">
                <a:solidFill>
                  <a:schemeClr val="dk1"/>
                </a:solidFill>
                <a:latin typeface="Arial"/>
                <a:ea typeface="Arial"/>
                <a:cs typeface="Arial"/>
                <a:sym typeface="Arial"/>
              </a:rPr>
              <a:t> 2006 </a:t>
            </a:r>
            <a:endParaRPr/>
          </a:p>
        </p:txBody>
      </p:sp>
      <p:sp>
        <p:nvSpPr>
          <p:cNvPr id="191" name="Google Shape;191;p26"/>
          <p:cNvSpPr txBox="1"/>
          <p:nvPr/>
        </p:nvSpPr>
        <p:spPr>
          <a:xfrm>
            <a:off x="4953000" y="5010150"/>
            <a:ext cx="3352800" cy="95408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Juan Antonio Rodr</a:t>
            </a:r>
            <a:r>
              <a:rPr lang="en-US" b="1">
                <a:solidFill>
                  <a:schemeClr val="dk1"/>
                </a:solidFill>
              </a:rPr>
              <a:t>í</a:t>
            </a:r>
            <a:r>
              <a:rPr lang="en-US" sz="1400" b="1" i="0" u="none">
                <a:solidFill>
                  <a:schemeClr val="dk1"/>
                </a:solidFill>
                <a:latin typeface="Arial"/>
                <a:ea typeface="Arial"/>
                <a:cs typeface="Arial"/>
                <a:sym typeface="Arial"/>
              </a:rPr>
              <a:t>quez, </a:t>
            </a:r>
            <a:r>
              <a:rPr lang="en-US" b="1">
                <a:solidFill>
                  <a:schemeClr val="dk1"/>
                </a:solidFill>
              </a:rPr>
              <a:t>edad</a:t>
            </a:r>
            <a:r>
              <a:rPr lang="en-US" sz="1400" b="1" i="0" u="none">
                <a:solidFill>
                  <a:schemeClr val="dk1"/>
                </a:solidFill>
                <a:latin typeface="Arial"/>
                <a:ea typeface="Arial"/>
                <a:cs typeface="Arial"/>
                <a:sym typeface="Arial"/>
              </a:rPr>
              <a:t> 2</a:t>
            </a:r>
            <a:r>
              <a:rPr lang="en-US" sz="1400" b="0" i="0" u="none">
                <a:solidFill>
                  <a:schemeClr val="dk1"/>
                </a:solidFill>
                <a:latin typeface="Arial"/>
                <a:ea typeface="Arial"/>
                <a:cs typeface="Arial"/>
                <a:sym typeface="Arial"/>
              </a:rPr>
              <a:t>,     </a:t>
            </a:r>
            <a:r>
              <a:rPr lang="en-US">
                <a:solidFill>
                  <a:schemeClr val="dk1"/>
                </a:solidFill>
              </a:rPr>
              <a:t>falleció</a:t>
            </a:r>
            <a:r>
              <a:rPr lang="en-US" sz="1400" b="0" i="0" u="none">
                <a:solidFill>
                  <a:schemeClr val="dk1"/>
                </a:solidFill>
                <a:latin typeface="Arial"/>
                <a:ea typeface="Arial"/>
                <a:cs typeface="Arial"/>
                <a:sym typeface="Arial"/>
              </a:rPr>
              <a:t> el 11 de abril de 201</a:t>
            </a:r>
            <a:r>
              <a:rPr lang="en-US">
                <a:solidFill>
                  <a:schemeClr val="dk1"/>
                </a:solidFill>
              </a:rPr>
              <a:t>3,</a:t>
            </a:r>
            <a:r>
              <a:rPr lang="en-US" sz="1400" b="0" i="0" u="none">
                <a:solidFill>
                  <a:schemeClr val="dk1"/>
                </a:solidFill>
                <a:latin typeface="Arial"/>
                <a:ea typeface="Arial"/>
                <a:cs typeface="Arial"/>
                <a:sym typeface="Arial"/>
              </a:rPr>
              <a:t> </a:t>
            </a:r>
            <a:endParaRPr/>
          </a:p>
          <a:p>
            <a:pPr marL="0" marR="0" lvl="0" indent="0" algn="r" rtl="0">
              <a:lnSpc>
                <a:spcPct val="100000"/>
              </a:lnSpc>
              <a:spcBef>
                <a:spcPts val="0"/>
              </a:spcBef>
              <a:spcAft>
                <a:spcPts val="0"/>
              </a:spcAft>
              <a:buClr>
                <a:schemeClr val="dk1"/>
              </a:buClr>
              <a:buSzPts val="1400"/>
              <a:buFont typeface="Arial"/>
              <a:buNone/>
            </a:pPr>
            <a:r>
              <a:rPr lang="en-US">
                <a:solidFill>
                  <a:schemeClr val="dk1"/>
                </a:solidFill>
              </a:rPr>
              <a:t>Aquí con su abuela en Vicam, Río Yaqui, </a:t>
            </a:r>
            <a:r>
              <a:rPr lang="en-US" sz="1400" b="0" i="0" u="none">
                <a:solidFill>
                  <a:schemeClr val="dk1"/>
                </a:solidFill>
                <a:latin typeface="Arial"/>
                <a:ea typeface="Arial"/>
                <a:cs typeface="Arial"/>
                <a:sym typeface="Arial"/>
              </a:rPr>
              <a:t>Sonora M</a:t>
            </a:r>
            <a:r>
              <a:rPr lang="en-US">
                <a:solidFill>
                  <a:schemeClr val="dk1"/>
                </a:solidFill>
              </a:rPr>
              <a:t>é</a:t>
            </a:r>
            <a:r>
              <a:rPr lang="en-US" sz="1400" b="0" i="0" u="none">
                <a:solidFill>
                  <a:schemeClr val="dk1"/>
                </a:solidFill>
                <a:latin typeface="Arial"/>
                <a:ea typeface="Arial"/>
                <a:cs typeface="Arial"/>
                <a:sym typeface="Arial"/>
              </a:rPr>
              <a:t>xico; </a:t>
            </a:r>
            <a:r>
              <a:rPr lang="en-US">
                <a:solidFill>
                  <a:schemeClr val="dk1"/>
                </a:solidFill>
              </a:rPr>
              <a:t>enero</a:t>
            </a:r>
            <a:r>
              <a:rPr lang="en-US" sz="1400" b="0" i="0" u="none">
                <a:solidFill>
                  <a:schemeClr val="dk1"/>
                </a:solidFill>
                <a:latin typeface="Arial"/>
                <a:ea typeface="Arial"/>
                <a:cs typeface="Arial"/>
                <a:sym typeface="Arial"/>
              </a:rPr>
              <a:t> 2013 </a:t>
            </a:r>
            <a:endParaRPr/>
          </a:p>
        </p:txBody>
      </p:sp>
      <p:sp>
        <p:nvSpPr>
          <p:cNvPr id="192" name="Google Shape;192;p26"/>
          <p:cNvSpPr txBox="1"/>
          <p:nvPr/>
        </p:nvSpPr>
        <p:spPr>
          <a:xfrm>
            <a:off x="152400" y="152400"/>
            <a:ext cx="8839200" cy="1077912"/>
          </a:xfrm>
          <a:prstGeom prst="rect">
            <a:avLst/>
          </a:prstGeom>
          <a:solidFill>
            <a:srgbClr val="E6E6E6"/>
          </a:solidFill>
          <a:ln w="38100" cap="flat" cmpd="sng">
            <a:solidFill>
              <a:srgbClr val="C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Pesticid</a:t>
            </a:r>
            <a:r>
              <a:rPr lang="en-US" sz="3200" b="1">
                <a:solidFill>
                  <a:schemeClr val="dk1"/>
                </a:solidFill>
              </a:rPr>
              <a:t>a</a:t>
            </a:r>
            <a:r>
              <a:rPr lang="en-US" sz="3200" b="1" i="0" u="none">
                <a:solidFill>
                  <a:schemeClr val="dk1"/>
                </a:solidFill>
                <a:latin typeface="Arial"/>
                <a:ea typeface="Arial"/>
                <a:cs typeface="Arial"/>
                <a:sym typeface="Arial"/>
              </a:rPr>
              <a:t>s Caus</a:t>
            </a:r>
            <a:r>
              <a:rPr lang="en-US" sz="3200" b="1">
                <a:solidFill>
                  <a:schemeClr val="dk1"/>
                </a:solidFill>
              </a:rPr>
              <a:t>an Enfermedades; Deterioró y Arrebató Vidas de Niños Indígenas Yaqui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506450" y="237875"/>
            <a:ext cx="7989900" cy="682500"/>
          </a:xfrm>
          <a:prstGeom prst="rect">
            <a:avLst/>
          </a:prstGeom>
          <a:solidFill>
            <a:schemeClr val="accent1"/>
          </a:solidFill>
          <a:ln w="38100" cap="flat" cmpd="sng">
            <a:solidFill>
              <a:srgbClr val="0070C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200" b="1"/>
              <a:t>Artículo 29 de la Declaración de la ONU</a:t>
            </a:r>
            <a:r>
              <a:rPr lang="en-US" sz="3600" b="1" i="0" u="none">
                <a:solidFill>
                  <a:schemeClr val="dk2"/>
                </a:solidFill>
                <a:latin typeface="Arial"/>
                <a:ea typeface="Arial"/>
                <a:cs typeface="Arial"/>
                <a:sym typeface="Arial"/>
              </a:rPr>
              <a:t> </a:t>
            </a:r>
            <a:endParaRPr/>
          </a:p>
        </p:txBody>
      </p:sp>
      <p:sp>
        <p:nvSpPr>
          <p:cNvPr id="198" name="Google Shape;198;p27"/>
          <p:cNvSpPr txBox="1"/>
          <p:nvPr/>
        </p:nvSpPr>
        <p:spPr>
          <a:xfrm>
            <a:off x="5334000" y="5029200"/>
            <a:ext cx="3581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Arial"/>
              <a:ea typeface="Arial"/>
              <a:cs typeface="Arial"/>
              <a:sym typeface="Arial"/>
            </a:endParaRPr>
          </a:p>
        </p:txBody>
      </p:sp>
      <p:sp>
        <p:nvSpPr>
          <p:cNvPr id="199" name="Google Shape;199;p27"/>
          <p:cNvSpPr txBox="1"/>
          <p:nvPr/>
        </p:nvSpPr>
        <p:spPr>
          <a:xfrm>
            <a:off x="6553200" y="6243637"/>
            <a:ext cx="2438400" cy="239712"/>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 </a:t>
            </a:r>
            <a:endParaRPr/>
          </a:p>
        </p:txBody>
      </p:sp>
      <p:sp>
        <p:nvSpPr>
          <p:cNvPr id="200" name="Google Shape;200;p27"/>
          <p:cNvSpPr txBox="1"/>
          <p:nvPr/>
        </p:nvSpPr>
        <p:spPr>
          <a:xfrm>
            <a:off x="363537" y="1295400"/>
            <a:ext cx="3962400" cy="45243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“Los Estados adoptarán medidas ef</a:t>
            </a:r>
            <a:r>
              <a:rPr lang="en-US" sz="2400" b="1">
                <a:solidFill>
                  <a:schemeClr val="dk1"/>
                </a:solidFill>
              </a:rPr>
              <a:t>icaces para asegurar que no se almacenen ni eliminen materiales peligrosos en las tierras o territorios de los pueblos indígenas </a:t>
            </a:r>
            <a:r>
              <a:rPr lang="en-US" sz="2400" b="1" u="sng">
                <a:solidFill>
                  <a:schemeClr val="dk1"/>
                </a:solidFill>
              </a:rPr>
              <a:t>sin su consentimiento libre, previo e informado.” </a:t>
            </a:r>
            <a:r>
              <a:rPr lang="en-US" sz="2400" b="1" i="0" u="sng">
                <a:solidFill>
                  <a:schemeClr val="dk1"/>
                </a:solidFill>
                <a:latin typeface="Arial"/>
                <a:ea typeface="Arial"/>
                <a:cs typeface="Arial"/>
                <a:sym typeface="Arial"/>
              </a:rPr>
              <a:t>      </a:t>
            </a:r>
            <a:r>
              <a:rPr lang="en-US" sz="2400" b="1"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a:t>
            </a:r>
            <a:r>
              <a:rPr lang="en-US" sz="2400" b="1" i="1" u="none">
                <a:solidFill>
                  <a:schemeClr val="dk1"/>
                </a:solidFill>
                <a:latin typeface="Arial"/>
                <a:ea typeface="Arial"/>
                <a:cs typeface="Arial"/>
                <a:sym typeface="Arial"/>
              </a:rPr>
              <a:t>---  Art</a:t>
            </a:r>
            <a:r>
              <a:rPr lang="en-US" sz="2400" b="1" i="1">
                <a:solidFill>
                  <a:schemeClr val="dk1"/>
                </a:solidFill>
              </a:rPr>
              <a:t>ículo</a:t>
            </a:r>
            <a:r>
              <a:rPr lang="en-US" sz="2400" b="1" i="1" u="none">
                <a:solidFill>
                  <a:schemeClr val="dk1"/>
                </a:solidFill>
                <a:latin typeface="Arial"/>
                <a:ea typeface="Arial"/>
                <a:cs typeface="Arial"/>
                <a:sym typeface="Arial"/>
              </a:rPr>
              <a:t> 29 		 </a:t>
            </a:r>
            <a:endParaRPr/>
          </a:p>
        </p:txBody>
      </p:sp>
      <p:pic>
        <p:nvPicPr>
          <p:cNvPr id="201" name="Google Shape;201;p27" descr="DSC00422"/>
          <p:cNvPicPr preferRelativeResize="0"/>
          <p:nvPr/>
        </p:nvPicPr>
        <p:blipFill rotWithShape="1">
          <a:blip r:embed="rId3">
            <a:alphaModFix/>
          </a:blip>
          <a:srcRect/>
          <a:stretch/>
        </p:blipFill>
        <p:spPr>
          <a:xfrm>
            <a:off x="4876800" y="1219200"/>
            <a:ext cx="3619500" cy="4419600"/>
          </a:xfrm>
          <a:prstGeom prst="rect">
            <a:avLst/>
          </a:prstGeom>
          <a:noFill/>
          <a:ln w="12700" cap="flat" cmpd="sng">
            <a:solidFill>
              <a:schemeClr val="dk1"/>
            </a:solidFill>
            <a:prstDash val="solid"/>
            <a:miter lim="800000"/>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304800" y="152400"/>
            <a:ext cx="8534400" cy="1828800"/>
          </a:xfrm>
          <a:prstGeom prst="rect">
            <a:avLst/>
          </a:prstGeom>
          <a:solidFill>
            <a:srgbClr val="E6E6E6"/>
          </a:solid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Arial"/>
              <a:buNone/>
            </a:pPr>
            <a:r>
              <a:rPr lang="en-US" sz="2500" b="1"/>
              <a:t>En junio de 2015, el Comité sobre los Derechos del Niño de la ONU reconoció la “Salud Ambiental” como una nueva categoría de derechos humanos para la protección de la salud de los niños y la materna</a:t>
            </a:r>
            <a:r>
              <a:rPr lang="en-US" sz="2500" b="1" i="0" u="none">
                <a:solidFill>
                  <a:schemeClr val="dk2"/>
                </a:solidFill>
                <a:latin typeface="Arial"/>
                <a:ea typeface="Arial"/>
                <a:cs typeface="Arial"/>
                <a:sym typeface="Arial"/>
              </a:rPr>
              <a:t>  </a:t>
            </a:r>
            <a:endParaRPr sz="4100"/>
          </a:p>
        </p:txBody>
      </p:sp>
      <p:pic>
        <p:nvPicPr>
          <p:cNvPr id="207" name="Google Shape;207;p28"/>
          <p:cNvPicPr preferRelativeResize="0"/>
          <p:nvPr/>
        </p:nvPicPr>
        <p:blipFill rotWithShape="1">
          <a:blip r:embed="rId3">
            <a:alphaModFix/>
          </a:blip>
          <a:srcRect t="23333" b="17406"/>
          <a:stretch/>
        </p:blipFill>
        <p:spPr>
          <a:xfrm>
            <a:off x="1600200" y="2133600"/>
            <a:ext cx="6248400" cy="3048000"/>
          </a:xfrm>
          <a:prstGeom prst="rect">
            <a:avLst/>
          </a:prstGeom>
          <a:noFill/>
          <a:ln>
            <a:noFill/>
          </a:ln>
        </p:spPr>
      </p:pic>
      <p:sp>
        <p:nvSpPr>
          <p:cNvPr id="208" name="Google Shape;208;p28"/>
          <p:cNvSpPr txBox="1"/>
          <p:nvPr/>
        </p:nvSpPr>
        <p:spPr>
          <a:xfrm>
            <a:off x="1571625" y="5257800"/>
            <a:ext cx="6276975"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a:solidFill>
                  <a:schemeClr val="dk1"/>
                </a:solidFill>
              </a:rPr>
              <a:t>Delegación del CITI en la revisión de país de México por el CDN, mayo 2015, Ginebra </a:t>
            </a:r>
            <a:r>
              <a:rPr lang="en-US" sz="2000" b="1" i="0" u="none">
                <a:solidFill>
                  <a:schemeClr val="dk1"/>
                </a:solidFill>
                <a:latin typeface="Arial"/>
                <a:ea typeface="Arial"/>
                <a:cs typeface="Arial"/>
                <a:sym typeface="Aria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body" idx="1"/>
          </p:nvPr>
        </p:nvSpPr>
        <p:spPr>
          <a:xfrm>
            <a:off x="152400" y="76200"/>
            <a:ext cx="8915400" cy="487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a:t>El CDN le recomendó a México:</a:t>
            </a:r>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 Eval</a:t>
            </a:r>
            <a:r>
              <a:rPr lang="en-US" sz="2000"/>
              <a:t>úe</a:t>
            </a:r>
            <a:r>
              <a:rPr lang="en-US" sz="2000" b="0" i="0" u="none" strike="noStrike" cap="none">
                <a:solidFill>
                  <a:schemeClr val="dk1"/>
                </a:solidFill>
                <a:latin typeface="Arial"/>
                <a:ea typeface="Arial"/>
                <a:cs typeface="Arial"/>
                <a:sym typeface="Arial"/>
              </a:rPr>
              <a:t> el impacto que la contaminación del aire, agua, suelo y la contaminación electromagnética tienen sobre la salud infantil y materna, como base para diseñar una estrategia provista de recursos a nivel federal, estatal y local basada </a:t>
            </a:r>
            <a:r>
              <a:rPr lang="en-US" sz="2000" b="1" i="0" u="none" strike="noStrike" cap="none">
                <a:solidFill>
                  <a:schemeClr val="dk1"/>
                </a:solidFill>
              </a:rPr>
              <a:t>en consultas con todas las comunidades, en especial con los Pueblos Indígenas, para remediar la situación y reducir drásticamente la exposición a los contaminantes;</a:t>
            </a:r>
            <a:r>
              <a:rPr lang="en-US" sz="2000" b="0" i="0" u="none" strike="noStrike" cap="none">
                <a:solidFill>
                  <a:schemeClr val="dk1"/>
                </a:solidFill>
                <a:latin typeface="Arial"/>
                <a:ea typeface="Arial"/>
                <a:cs typeface="Arial"/>
                <a:sym typeface="Arial"/>
              </a:rPr>
              <a:t> </a:t>
            </a:r>
            <a:r>
              <a:rPr lang="en-US" sz="2000" b="1" i="0" u="none" strike="noStrike" cap="none">
                <a:solidFill>
                  <a:schemeClr val="dk1"/>
                </a:solidFill>
                <a:latin typeface="Arial"/>
                <a:ea typeface="Arial"/>
                <a:cs typeface="Arial"/>
                <a:sym typeface="Arial"/>
              </a:rPr>
              <a:t>   </a:t>
            </a:r>
            <a:endParaRPr/>
          </a:p>
          <a:p>
            <a:pPr marL="0" marR="0" lvl="0" indent="0" algn="l" rtl="0">
              <a:lnSpc>
                <a:spcPct val="100000"/>
              </a:lnSpc>
              <a:spcBef>
                <a:spcPts val="400"/>
              </a:spcBef>
              <a:spcAft>
                <a:spcPts val="0"/>
              </a:spcAft>
              <a:buClr>
                <a:schemeClr val="dk1"/>
              </a:buClr>
              <a:buSzPts val="2000"/>
              <a:buFont typeface="Arial"/>
              <a:buNone/>
            </a:pPr>
            <a:r>
              <a:rPr lang="en-US" sz="2000" b="0" i="0" u="sng" strike="noStrike" cap="none">
                <a:solidFill>
                  <a:schemeClr val="dk1"/>
                </a:solidFill>
                <a:latin typeface="Arial"/>
                <a:ea typeface="Arial"/>
                <a:cs typeface="Arial"/>
                <a:sym typeface="Arial"/>
              </a:rPr>
              <a:t>(</a:t>
            </a:r>
            <a:r>
              <a:rPr lang="en-US" sz="2000" b="1" i="0" u="sng" strike="noStrike" cap="none">
                <a:solidFill>
                  <a:schemeClr val="dk1"/>
                </a:solidFill>
                <a:latin typeface="Arial"/>
                <a:ea typeface="Arial"/>
                <a:cs typeface="Arial"/>
                <a:sym typeface="Arial"/>
              </a:rPr>
              <a:t>b) Prohíba la importación y el uso de cualquier pesticida o producto químico alguno que haya sido prohibido o restringido para su uso en el país exportador;   </a:t>
            </a:r>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 Examine más a fondo su marco normativo y lo adapte para garantizar que las empresas que participan en actividades que tienen un impacto negativo en el medio ambiente</a:t>
            </a:r>
            <a:r>
              <a:rPr lang="en-US" sz="2000" b="1" i="0" u="sng" strike="noStrike" cap="none">
                <a:solidFill>
                  <a:schemeClr val="dk1"/>
                </a:solidFill>
              </a:rPr>
              <a:t> tomen responsabilidad legal,</a:t>
            </a:r>
            <a:r>
              <a:rPr lang="en-US" sz="2000" b="0" i="0" u="none" strike="noStrike" cap="none">
                <a:solidFill>
                  <a:schemeClr val="dk1"/>
                </a:solidFill>
                <a:latin typeface="Arial"/>
                <a:ea typeface="Arial"/>
                <a:cs typeface="Arial"/>
                <a:sym typeface="Arial"/>
              </a:rPr>
              <a:t> teniendo en cuenta su Observación General No. 16 (2013) sobre las obligaciones de los Estados en relación al impacto del sector empresarial en los derechos del niño. </a:t>
            </a:r>
            <a:endParaRPr/>
          </a:p>
        </p:txBody>
      </p:sp>
      <p:pic>
        <p:nvPicPr>
          <p:cNvPr id="214" name="Google Shape;214;p29" descr="C:\Users\Andrea Carmen\Pictures\Potam Pesticides 403\DSC00409.JPG"/>
          <p:cNvPicPr preferRelativeResize="0"/>
          <p:nvPr/>
        </p:nvPicPr>
        <p:blipFill rotWithShape="1">
          <a:blip r:embed="rId3">
            <a:alphaModFix/>
          </a:blip>
          <a:srcRect b="24136"/>
          <a:stretch/>
        </p:blipFill>
        <p:spPr>
          <a:xfrm>
            <a:off x="1827450" y="4849925"/>
            <a:ext cx="4635501" cy="2008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0"/>
          <p:cNvPicPr preferRelativeResize="0">
            <a:picLocks noGrp="1"/>
          </p:cNvPicPr>
          <p:nvPr>
            <p:ph type="body" idx="4294967295"/>
          </p:nvPr>
        </p:nvPicPr>
        <p:blipFill rotWithShape="1">
          <a:blip r:embed="rId3">
            <a:alphaModFix/>
          </a:blip>
          <a:srcRect/>
          <a:stretch/>
        </p:blipFill>
        <p:spPr>
          <a:xfrm>
            <a:off x="259545" y="1143000"/>
            <a:ext cx="4267200" cy="4114800"/>
          </a:xfrm>
          <a:prstGeom prst="rect">
            <a:avLst/>
          </a:prstGeom>
          <a:noFill/>
          <a:ln>
            <a:noFill/>
          </a:ln>
          <a:effectLst>
            <a:outerShdw blurRad="50000" algn="tl" rotWithShape="0">
              <a:srgbClr val="000000">
                <a:alpha val="40784"/>
              </a:srgbClr>
            </a:outerShdw>
          </a:effectLst>
        </p:spPr>
      </p:pic>
      <p:sp>
        <p:nvSpPr>
          <p:cNvPr id="220" name="Google Shape;220;p30"/>
          <p:cNvSpPr txBox="1">
            <a:spLocks noGrp="1"/>
          </p:cNvSpPr>
          <p:nvPr>
            <p:ph type="body" idx="1"/>
          </p:nvPr>
        </p:nvSpPr>
        <p:spPr>
          <a:xfrm>
            <a:off x="4746625" y="1176325"/>
            <a:ext cx="4191000" cy="499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1900" b="0" i="0" u="none" strike="noStrike" cap="none">
                <a:solidFill>
                  <a:schemeClr val="dk1"/>
                </a:solidFill>
                <a:latin typeface="Arial"/>
                <a:ea typeface="Arial"/>
                <a:cs typeface="Arial"/>
                <a:sym typeface="Arial"/>
              </a:rPr>
              <a:t>“Como niños y n</a:t>
            </a:r>
            <a:r>
              <a:rPr lang="en-US" sz="1900"/>
              <a:t>iñas tenemos el derecho al </a:t>
            </a:r>
            <a:r>
              <a:rPr lang="en-US" sz="1900" b="1" i="1"/>
              <a:t>AGUA, AIRE, TIERRA Y ALIMENTOS SALUDABLES. </a:t>
            </a:r>
            <a:r>
              <a:rPr lang="en-US" sz="1900" i="1"/>
              <a:t>No queremos esos aviones asperjando por encima de nuestras escuelas, nuestras casas; tenemos hermanos y amigos que están enfermos…Queremos que México lleve a cabo esas recomendaciones;   nuestras Autoridades Tradicionales en unión al sistema educativo están dispuestos a trabajar juntos de modo que tengamos una mejor vida y salud.”--  </a:t>
            </a:r>
            <a:r>
              <a:rPr lang="en-US" sz="1900"/>
              <a:t>Carta al CDN y México, 30 abril 2016, Estudiantes Escuela Elemental </a:t>
            </a:r>
            <a:r>
              <a:rPr lang="en-US" sz="1900" b="0" i="0" u="none" strike="noStrike" cap="none">
                <a:solidFill>
                  <a:schemeClr val="dk1"/>
                </a:solidFill>
                <a:latin typeface="Arial"/>
                <a:ea typeface="Arial"/>
                <a:cs typeface="Arial"/>
                <a:sym typeface="Arial"/>
              </a:rPr>
              <a:t>L</a:t>
            </a:r>
            <a:r>
              <a:rPr lang="en-US" sz="1900"/>
              <a:t>á</a:t>
            </a:r>
            <a:r>
              <a:rPr lang="en-US" sz="1900" b="0" i="0" u="none" strike="noStrike" cap="none">
                <a:solidFill>
                  <a:schemeClr val="dk1"/>
                </a:solidFill>
                <a:latin typeface="Arial"/>
                <a:ea typeface="Arial"/>
                <a:cs typeface="Arial"/>
                <a:sym typeface="Arial"/>
              </a:rPr>
              <a:t>zaro C</a:t>
            </a:r>
            <a:r>
              <a:rPr lang="en-US" sz="1900"/>
              <a:t>á</a:t>
            </a:r>
            <a:r>
              <a:rPr lang="en-US" sz="1900" b="0" i="0" u="none" strike="noStrike" cap="none">
                <a:solidFill>
                  <a:schemeClr val="dk1"/>
                </a:solidFill>
                <a:latin typeface="Arial"/>
                <a:ea typeface="Arial"/>
                <a:cs typeface="Arial"/>
                <a:sym typeface="Arial"/>
              </a:rPr>
              <a:t>rdenas, Torim, R</a:t>
            </a:r>
            <a:r>
              <a:rPr lang="en-US" sz="1900"/>
              <a:t>í</a:t>
            </a:r>
            <a:r>
              <a:rPr lang="en-US" sz="1900" b="0" i="0" u="none" strike="noStrike" cap="none">
                <a:solidFill>
                  <a:schemeClr val="dk1"/>
                </a:solidFill>
                <a:latin typeface="Arial"/>
                <a:ea typeface="Arial"/>
                <a:cs typeface="Arial"/>
                <a:sym typeface="Arial"/>
              </a:rPr>
              <a:t>o Yaqui  </a:t>
            </a:r>
            <a:endParaRPr sz="2700"/>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
        <p:nvSpPr>
          <p:cNvPr id="221" name="Google Shape;221;p30"/>
          <p:cNvSpPr txBox="1"/>
          <p:nvPr/>
        </p:nvSpPr>
        <p:spPr>
          <a:xfrm>
            <a:off x="457200" y="228600"/>
            <a:ext cx="8078787" cy="708025"/>
          </a:xfrm>
          <a:prstGeom prst="rect">
            <a:avLst/>
          </a:prstGeom>
          <a:solidFill>
            <a:srgbClr val="E6E6E6"/>
          </a:solidFill>
          <a:ln w="38100" cap="flat" cmpd="sng">
            <a:solidFill>
              <a:srgbClr val="C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a:solidFill>
                  <a:schemeClr val="dk1"/>
                </a:solidFill>
              </a:rPr>
              <a:t>Niños piden la implementación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242887" y="228600"/>
            <a:ext cx="8658225" cy="2057400"/>
          </a:xfrm>
          <a:prstGeom prst="rect">
            <a:avLst/>
          </a:prstGeom>
          <a:solidFill>
            <a:srgbClr val="F2F2F2"/>
          </a:solid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a:buNone/>
            </a:pPr>
            <a:r>
              <a:rPr lang="en-US" sz="3000" b="1"/>
              <a:t>En reunión con el Gobierno Mexicano (INPI) y Autoridades Tradicionales Yaqui, 31 de mayo de 2019, para discutir la implementación de las recomendaciones del CDN</a:t>
            </a:r>
            <a:r>
              <a:rPr lang="en-US" sz="3000" b="1" i="0" u="none">
                <a:solidFill>
                  <a:schemeClr val="dk2"/>
                </a:solidFill>
                <a:latin typeface="Arial"/>
                <a:ea typeface="Arial"/>
                <a:cs typeface="Arial"/>
                <a:sym typeface="Arial"/>
              </a:rPr>
              <a:t>  </a:t>
            </a:r>
            <a:endParaRPr sz="4200"/>
          </a:p>
        </p:txBody>
      </p:sp>
      <p:pic>
        <p:nvPicPr>
          <p:cNvPr id="227" name="Google Shape;227;p31"/>
          <p:cNvPicPr preferRelativeResize="0"/>
          <p:nvPr/>
        </p:nvPicPr>
        <p:blipFill rotWithShape="1">
          <a:blip r:embed="rId3">
            <a:alphaModFix/>
          </a:blip>
          <a:srcRect t="5455" r="11592"/>
          <a:stretch/>
        </p:blipFill>
        <p:spPr>
          <a:xfrm>
            <a:off x="1676400" y="2514600"/>
            <a:ext cx="5867400" cy="4114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p:nvPr/>
        </p:nvSpPr>
        <p:spPr>
          <a:xfrm>
            <a:off x="336550" y="304800"/>
            <a:ext cx="8458200" cy="1816100"/>
          </a:xfrm>
          <a:prstGeom prst="rect">
            <a:avLst/>
          </a:prstGeom>
          <a:solidFill>
            <a:srgbClr val="F2F2F2"/>
          </a:solidFill>
          <a:ln w="38100" cap="flat" cmpd="sng">
            <a:solidFill>
              <a:srgbClr val="C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500" b="1" i="0" u="none">
                <a:solidFill>
                  <a:schemeClr val="dk1"/>
                </a:solidFill>
                <a:latin typeface="Arial"/>
                <a:ea typeface="Arial"/>
                <a:cs typeface="Arial"/>
                <a:sym typeface="Arial"/>
              </a:rPr>
              <a:t>Víctor Toledo Manzur,  de la Secretaría Mexicana sobre</a:t>
            </a:r>
            <a:r>
              <a:rPr lang="en-US" sz="2500" b="1">
                <a:solidFill>
                  <a:schemeClr val="dk1"/>
                </a:solidFill>
              </a:rPr>
              <a:t> el Medio Ambiente y los Recursos Naturales, anunció el plan de México para prohibir la importación de Pesticidas peligrosos el 13 de sept. 2019 </a:t>
            </a:r>
            <a:r>
              <a:rPr lang="en-US" sz="2500" b="1" i="0" u="none">
                <a:solidFill>
                  <a:schemeClr val="dk1"/>
                </a:solidFill>
                <a:latin typeface="Arial"/>
                <a:ea typeface="Arial"/>
                <a:cs typeface="Arial"/>
                <a:sym typeface="Arial"/>
              </a:rPr>
              <a:t> </a:t>
            </a:r>
            <a:endParaRPr sz="1100"/>
          </a:p>
        </p:txBody>
      </p:sp>
      <p:pic>
        <p:nvPicPr>
          <p:cNvPr id="233" name="Google Shape;233;p32" descr="https://lacoperacha.org.mx/wp-content/uploads/2019/09/Mexico-prohibira-plaguicidas-2019-1024x563.jpg"/>
          <p:cNvPicPr preferRelativeResize="0"/>
          <p:nvPr/>
        </p:nvPicPr>
        <p:blipFill rotWithShape="1">
          <a:blip r:embed="rId3">
            <a:alphaModFix/>
          </a:blip>
          <a:srcRect/>
          <a:stretch/>
        </p:blipFill>
        <p:spPr>
          <a:xfrm>
            <a:off x="349250" y="2362200"/>
            <a:ext cx="8337550" cy="42973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title"/>
          </p:nvPr>
        </p:nvSpPr>
        <p:spPr>
          <a:xfrm>
            <a:off x="228600" y="228600"/>
            <a:ext cx="8763000" cy="2057400"/>
          </a:xfrm>
          <a:prstGeom prst="rect">
            <a:avLst/>
          </a:prstGeom>
          <a:solidFill>
            <a:srgbClr val="E6E6E6"/>
          </a:solid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a:buNone/>
            </a:pPr>
            <a:r>
              <a:rPr lang="en-US" sz="2700" b="1"/>
              <a:t>Entregada en abril 2019: Presentación al Grupo de Trabajo de la ONU sobre Desapariciones Forzadas o Involuntarias, referentes a los Niños que aún están desaparecidos de las Escuelas Residenciales</a:t>
            </a:r>
            <a:r>
              <a:rPr lang="en-US" sz="2700" b="1" i="0" u="none">
                <a:solidFill>
                  <a:schemeClr val="dk2"/>
                </a:solidFill>
                <a:latin typeface="Arial"/>
                <a:ea typeface="Arial"/>
                <a:cs typeface="Arial"/>
                <a:sym typeface="Arial"/>
              </a:rPr>
              <a:t>  </a:t>
            </a:r>
            <a:r>
              <a:rPr lang="en-US" sz="3200" b="1" i="0" u="none">
                <a:solidFill>
                  <a:schemeClr val="dk2"/>
                </a:solidFill>
                <a:latin typeface="Arial"/>
                <a:ea typeface="Arial"/>
                <a:cs typeface="Arial"/>
                <a:sym typeface="Arial"/>
              </a:rPr>
              <a:t> </a:t>
            </a:r>
            <a:endParaRPr/>
          </a:p>
        </p:txBody>
      </p:sp>
      <p:pic>
        <p:nvPicPr>
          <p:cNvPr id="239" name="Google Shape;239;p33" descr="http://digitalcollections.lib.washington.edu/utils/ajaxhelper/?CISOROOT=loc&amp;CISOPTR=243&amp;action=2&amp;DMSCALE=90&amp;DMWIDTH=512&amp;DMHEIGHT=467&amp;DMX=0&amp;DMY=0&amp;DMTEXT=&amp;DMROTATE=0"/>
          <p:cNvPicPr preferRelativeResize="0"/>
          <p:nvPr/>
        </p:nvPicPr>
        <p:blipFill rotWithShape="1">
          <a:blip r:embed="rId3">
            <a:alphaModFix/>
          </a:blip>
          <a:srcRect l="1429" t="7223"/>
          <a:stretch/>
        </p:blipFill>
        <p:spPr>
          <a:xfrm>
            <a:off x="1905000" y="2590800"/>
            <a:ext cx="5105400" cy="403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6"/>
          <p:cNvPicPr preferRelativeResize="0"/>
          <p:nvPr/>
        </p:nvPicPr>
        <p:blipFill rotWithShape="1">
          <a:blip r:embed="rId3">
            <a:alphaModFix/>
          </a:blip>
          <a:srcRect/>
          <a:stretch/>
        </p:blipFill>
        <p:spPr>
          <a:xfrm>
            <a:off x="0" y="41275"/>
            <a:ext cx="9144000" cy="6775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381000" y="120225"/>
            <a:ext cx="8382000" cy="2157600"/>
          </a:xfrm>
          <a:prstGeom prst="rect">
            <a:avLst/>
          </a:prstGeom>
          <a:solidFill>
            <a:srgbClr val="F2F2F2"/>
          </a:solid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400"/>
              <a:buFont typeface="Arial"/>
              <a:buNone/>
            </a:pPr>
            <a:r>
              <a:rPr lang="en-US" sz="2100" b="1"/>
              <a:t>El Grupo de Trabajo de la ONU sobre Desapariciones Forzadas o Involuntarias (WGEID, por sus siglas en inglés) es uno de los Procedimientos Especiales temáticos y fiscalizados por el Consejo de Derechos Humanos de las Naciones Unidas. Su propósito primordial es el ayudar a familiares a determinar el paradero de los miembros de su familia.</a:t>
            </a:r>
            <a:r>
              <a:rPr lang="en-US" sz="2100" b="1" i="0" u="none">
                <a:solidFill>
                  <a:schemeClr val="dk2"/>
                </a:solidFill>
                <a:latin typeface="Arial"/>
                <a:ea typeface="Arial"/>
                <a:cs typeface="Arial"/>
                <a:sym typeface="Arial"/>
              </a:rPr>
              <a:t> </a:t>
            </a:r>
            <a:endParaRPr sz="4100"/>
          </a:p>
        </p:txBody>
      </p:sp>
      <p:sp>
        <p:nvSpPr>
          <p:cNvPr id="245" name="Google Shape;245;p34"/>
          <p:cNvSpPr txBox="1"/>
          <p:nvPr/>
        </p:nvSpPr>
        <p:spPr>
          <a:xfrm>
            <a:off x="114300" y="2490600"/>
            <a:ext cx="8915400" cy="215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200">
                <a:solidFill>
                  <a:schemeClr val="dk1"/>
                </a:solidFill>
              </a:rPr>
              <a:t>Una </a:t>
            </a:r>
            <a:r>
              <a:rPr lang="en-US" sz="2200" b="1" i="0" u="none">
                <a:solidFill>
                  <a:schemeClr val="dk1"/>
                </a:solidFill>
                <a:latin typeface="Arial"/>
                <a:ea typeface="Arial"/>
                <a:cs typeface="Arial"/>
                <a:sym typeface="Arial"/>
              </a:rPr>
              <a:t>desapar</a:t>
            </a:r>
            <a:r>
              <a:rPr lang="en-US" sz="2200" b="1">
                <a:solidFill>
                  <a:schemeClr val="dk1"/>
                </a:solidFill>
              </a:rPr>
              <a:t>ición forzada</a:t>
            </a:r>
            <a:r>
              <a:rPr lang="en-US" sz="2200" b="1" i="0" u="none">
                <a:solidFill>
                  <a:schemeClr val="dk1"/>
                </a:solidFill>
                <a:latin typeface="Arial"/>
                <a:ea typeface="Arial"/>
                <a:cs typeface="Arial"/>
                <a:sym typeface="Arial"/>
              </a:rPr>
              <a:t> </a:t>
            </a:r>
            <a:r>
              <a:rPr lang="en-US" sz="2200">
                <a:solidFill>
                  <a:schemeClr val="dk1"/>
                </a:solidFill>
              </a:rPr>
              <a:t>es definida por 3 alimentos: </a:t>
            </a:r>
            <a:r>
              <a:rPr lang="en-US" sz="22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(1) </a:t>
            </a:r>
            <a:r>
              <a:rPr lang="en-US" sz="2200" b="1" i="0" u="none">
                <a:solidFill>
                  <a:schemeClr val="dk1"/>
                </a:solidFill>
              </a:rPr>
              <a:t>Privación de la Libertad</a:t>
            </a:r>
            <a:r>
              <a:rPr lang="en-US" sz="2200" b="1">
                <a:solidFill>
                  <a:schemeClr val="dk1"/>
                </a:solidFill>
              </a:rPr>
              <a:t> </a:t>
            </a:r>
            <a:r>
              <a:rPr lang="en-US" sz="2200">
                <a:solidFill>
                  <a:schemeClr val="dk1"/>
                </a:solidFill>
              </a:rPr>
              <a:t>en contra de la voluntad de la persona; </a:t>
            </a:r>
            <a:r>
              <a:rPr lang="en-US" sz="2200" b="0" i="0" u="none">
                <a:solidFill>
                  <a:schemeClr val="dk1"/>
                </a:solidFill>
                <a:latin typeface="Arial"/>
                <a:ea typeface="Arial"/>
                <a:cs typeface="Arial"/>
                <a:sym typeface="Arial"/>
              </a:rPr>
              <a:t> </a:t>
            </a:r>
            <a:br>
              <a:rPr lang="en-US" sz="2200" b="0" i="0" u="none">
                <a:solidFill>
                  <a:schemeClr val="dk1"/>
                </a:solidFill>
                <a:latin typeface="Arial"/>
                <a:ea typeface="Arial"/>
                <a:cs typeface="Arial"/>
                <a:sym typeface="Arial"/>
              </a:rPr>
            </a:br>
            <a:r>
              <a:rPr lang="en-US" sz="2200" b="0" i="0" u="none">
                <a:solidFill>
                  <a:schemeClr val="dk1"/>
                </a:solidFill>
                <a:latin typeface="Arial"/>
                <a:ea typeface="Arial"/>
                <a:cs typeface="Arial"/>
                <a:sym typeface="Arial"/>
              </a:rPr>
              <a:t>(2) </a:t>
            </a:r>
            <a:r>
              <a:rPr lang="en-US" sz="2200" b="1">
                <a:solidFill>
                  <a:schemeClr val="dk1"/>
                </a:solidFill>
              </a:rPr>
              <a:t>Participación de oficiales gubernamentales, </a:t>
            </a:r>
            <a:r>
              <a:rPr lang="en-US" sz="2200">
                <a:solidFill>
                  <a:schemeClr val="dk1"/>
                </a:solidFill>
              </a:rPr>
              <a:t>al menos por aquiescencia</a:t>
            </a:r>
            <a:r>
              <a:rPr lang="en-US" sz="2200" b="0" i="0" u="none">
                <a:solidFill>
                  <a:schemeClr val="dk1"/>
                </a:solidFill>
                <a:latin typeface="Arial"/>
                <a:ea typeface="Arial"/>
                <a:cs typeface="Arial"/>
                <a:sym typeface="Arial"/>
              </a:rPr>
              <a:t>; </a:t>
            </a:r>
            <a:br>
              <a:rPr lang="en-US" sz="2200" b="0" i="0" u="none">
                <a:solidFill>
                  <a:schemeClr val="dk1"/>
                </a:solidFill>
                <a:latin typeface="Arial"/>
                <a:ea typeface="Arial"/>
                <a:cs typeface="Arial"/>
                <a:sym typeface="Arial"/>
              </a:rPr>
            </a:br>
            <a:r>
              <a:rPr lang="en-US" sz="2200" b="0" i="0" u="none">
                <a:solidFill>
                  <a:schemeClr val="dk1"/>
                </a:solidFill>
                <a:latin typeface="Arial"/>
                <a:ea typeface="Arial"/>
                <a:cs typeface="Arial"/>
                <a:sym typeface="Arial"/>
              </a:rPr>
              <a:t>(3) </a:t>
            </a:r>
            <a:r>
              <a:rPr lang="en-US" sz="2200" b="1" i="0" u="none">
                <a:solidFill>
                  <a:schemeClr val="dk1"/>
                </a:solidFill>
                <a:latin typeface="Arial"/>
                <a:ea typeface="Arial"/>
                <a:cs typeface="Arial"/>
                <a:sym typeface="Arial"/>
              </a:rPr>
              <a:t>Rehusarse a reconocer </a:t>
            </a:r>
            <a:r>
              <a:rPr lang="en-US" sz="2200">
                <a:solidFill>
                  <a:schemeClr val="dk1"/>
                </a:solidFill>
              </a:rPr>
              <a:t>la privación de la libertad o esconder el destino o paradero de la persona desaparecida.</a:t>
            </a:r>
            <a:endParaRPr/>
          </a:p>
        </p:txBody>
      </p:sp>
      <p:pic>
        <p:nvPicPr>
          <p:cNvPr id="246" name="Google Shape;246;p34" descr="https://livingtongues.files.wordpress.com/2012/07/nativeamericanvisit06241108.jpg"/>
          <p:cNvPicPr preferRelativeResize="0"/>
          <p:nvPr/>
        </p:nvPicPr>
        <p:blipFill rotWithShape="1">
          <a:blip r:embed="rId3">
            <a:alphaModFix/>
          </a:blip>
          <a:srcRect t="56904" r="5455" b="10260"/>
          <a:stretch/>
        </p:blipFill>
        <p:spPr>
          <a:xfrm>
            <a:off x="381000" y="4720450"/>
            <a:ext cx="8381998" cy="2019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228600" y="165100"/>
            <a:ext cx="8686800" cy="1206500"/>
          </a:xfrm>
          <a:prstGeom prst="rect">
            <a:avLst/>
          </a:prstGeom>
          <a:solidFill>
            <a:srgbClr val="D9D9D9"/>
          </a:solid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3600" b="1"/>
              <a:t>Haciendo Presentaciones de Derechos  Humanos y de Testimonios Efectivas </a:t>
            </a:r>
            <a:r>
              <a:rPr lang="en-US" sz="3600" b="1" i="0" u="none">
                <a:solidFill>
                  <a:schemeClr val="dk2"/>
                </a:solidFill>
                <a:latin typeface="Arial"/>
                <a:ea typeface="Arial"/>
                <a:cs typeface="Arial"/>
                <a:sym typeface="Arial"/>
              </a:rPr>
              <a:t> </a:t>
            </a:r>
            <a:r>
              <a:rPr lang="en-US" sz="4000" b="1" i="0" u="none">
                <a:solidFill>
                  <a:schemeClr val="dk2"/>
                </a:solidFill>
                <a:latin typeface="Arial"/>
                <a:ea typeface="Arial"/>
                <a:cs typeface="Arial"/>
                <a:sym typeface="Arial"/>
              </a:rPr>
              <a:t> </a:t>
            </a:r>
            <a:endParaRPr/>
          </a:p>
        </p:txBody>
      </p:sp>
      <p:sp>
        <p:nvSpPr>
          <p:cNvPr id="252" name="Google Shape;252;p35"/>
          <p:cNvSpPr txBox="1">
            <a:spLocks noGrp="1"/>
          </p:cNvSpPr>
          <p:nvPr>
            <p:ph type="body" idx="1"/>
          </p:nvPr>
        </p:nvSpPr>
        <p:spPr>
          <a:xfrm>
            <a:off x="76200" y="1533525"/>
            <a:ext cx="9002700" cy="4114800"/>
          </a:xfrm>
          <a:prstGeom prst="rect">
            <a:avLst/>
          </a:prstGeom>
          <a:noFill/>
          <a:ln>
            <a:noFill/>
          </a:ln>
        </p:spPr>
        <p:txBody>
          <a:bodyPr spcFirstLastPara="1" wrap="square" lIns="91425" tIns="45700" rIns="91425" bIns="45700" anchor="t" anchorCtr="0">
            <a:noAutofit/>
          </a:bodyPr>
          <a:lstStyle/>
          <a:p>
            <a:pPr marL="342900" marR="0" lvl="0" indent="-323850" algn="l" rtl="0">
              <a:lnSpc>
                <a:spcPct val="100000"/>
              </a:lnSpc>
              <a:spcBef>
                <a:spcPts val="0"/>
              </a:spcBef>
              <a:spcAft>
                <a:spcPts val="0"/>
              </a:spcAft>
              <a:buClr>
                <a:schemeClr val="dk1"/>
              </a:buClr>
              <a:buSzPts val="2500"/>
              <a:buFont typeface="Arial"/>
              <a:buChar char="•"/>
            </a:pPr>
            <a:r>
              <a:rPr lang="en-US" sz="2500" i="1"/>
              <a:t>Recolectar testimonios de aquellos que han </a:t>
            </a:r>
            <a:r>
              <a:rPr lang="en-US" sz="2500" i="1" u="sng"/>
              <a:t>experimentado o presenciado la violación</a:t>
            </a:r>
            <a:r>
              <a:rPr lang="en-US" sz="2500" i="1"/>
              <a:t>. Incluya cuándo, dónde y quién (víctima y agresor); sea específico y conciso</a:t>
            </a:r>
            <a:endParaRPr sz="2900"/>
          </a:p>
          <a:p>
            <a:pPr marL="342900" marR="0" lvl="0" indent="-323850" algn="l" rtl="0">
              <a:lnSpc>
                <a:spcPct val="100000"/>
              </a:lnSpc>
              <a:spcBef>
                <a:spcPts val="560"/>
              </a:spcBef>
              <a:spcAft>
                <a:spcPts val="0"/>
              </a:spcAft>
              <a:buClr>
                <a:schemeClr val="dk1"/>
              </a:buClr>
              <a:buSzPts val="2500"/>
              <a:buFont typeface="Arial"/>
              <a:buChar char="•"/>
            </a:pPr>
            <a:r>
              <a:rPr lang="en-US" sz="2500" i="1" u="sng"/>
              <a:t>Involucre</a:t>
            </a:r>
            <a:r>
              <a:rPr lang="en-US" sz="2500" b="0" i="1" u="none">
                <a:solidFill>
                  <a:schemeClr val="dk1"/>
                </a:solidFill>
                <a:latin typeface="Arial"/>
                <a:ea typeface="Arial"/>
                <a:cs typeface="Arial"/>
                <a:sym typeface="Arial"/>
              </a:rPr>
              <a:t> a sus</a:t>
            </a:r>
            <a:r>
              <a:rPr lang="en-US" sz="2500" i="1"/>
              <a:t> líderes Tribales y miembros de la comunidad </a:t>
            </a:r>
            <a:endParaRPr sz="2900"/>
          </a:p>
          <a:p>
            <a:pPr marL="342900" marR="0" lvl="0" indent="-323850" algn="l" rtl="0">
              <a:lnSpc>
                <a:spcPct val="100000"/>
              </a:lnSpc>
              <a:spcBef>
                <a:spcPts val="560"/>
              </a:spcBef>
              <a:spcAft>
                <a:spcPts val="0"/>
              </a:spcAft>
              <a:buClr>
                <a:schemeClr val="dk1"/>
              </a:buClr>
              <a:buSzPts val="2500"/>
              <a:buFont typeface="Arial"/>
              <a:buChar char="•"/>
            </a:pPr>
            <a:r>
              <a:rPr lang="en-US" sz="2500" i="1"/>
              <a:t>Haga referencia al </a:t>
            </a:r>
            <a:r>
              <a:rPr lang="en-US" sz="2500" i="1" u="sng"/>
              <a:t>marco de derechos humanos </a:t>
            </a:r>
            <a:r>
              <a:rPr lang="en-US" sz="2500" i="1"/>
              <a:t>relevante</a:t>
            </a:r>
            <a:endParaRPr sz="2900"/>
          </a:p>
          <a:p>
            <a:pPr marL="342900" marR="0" lvl="0" indent="-323850" algn="l" rtl="0">
              <a:lnSpc>
                <a:spcPct val="100000"/>
              </a:lnSpc>
              <a:spcBef>
                <a:spcPts val="560"/>
              </a:spcBef>
              <a:spcAft>
                <a:spcPts val="0"/>
              </a:spcAft>
              <a:buClr>
                <a:schemeClr val="dk1"/>
              </a:buClr>
              <a:buSzPts val="2500"/>
              <a:buFont typeface="Arial"/>
              <a:buChar char="•"/>
            </a:pPr>
            <a:r>
              <a:rPr lang="en-US" sz="2500" b="0" i="1" u="none">
                <a:solidFill>
                  <a:schemeClr val="dk1"/>
                </a:solidFill>
                <a:latin typeface="Arial"/>
                <a:ea typeface="Arial"/>
                <a:cs typeface="Arial"/>
                <a:sym typeface="Arial"/>
              </a:rPr>
              <a:t>Recu</a:t>
            </a:r>
            <a:r>
              <a:rPr lang="en-US" sz="2500" i="1"/>
              <a:t>erde con quién está hablando y su </a:t>
            </a:r>
            <a:r>
              <a:rPr lang="en-US" sz="2500" i="1" u="sng"/>
              <a:t>mandato</a:t>
            </a:r>
            <a:r>
              <a:rPr lang="en-US" sz="2500" i="1"/>
              <a:t> </a:t>
            </a:r>
            <a:r>
              <a:rPr lang="en-US" sz="2500" b="0" i="1" u="none">
                <a:solidFill>
                  <a:schemeClr val="dk1"/>
                </a:solidFill>
                <a:latin typeface="Arial"/>
                <a:ea typeface="Arial"/>
                <a:cs typeface="Arial"/>
                <a:sym typeface="Arial"/>
              </a:rPr>
              <a:t> </a:t>
            </a:r>
            <a:endParaRPr sz="2900"/>
          </a:p>
          <a:p>
            <a:pPr marL="342900" marR="0" lvl="0" indent="-323850" algn="l" rtl="0">
              <a:lnSpc>
                <a:spcPct val="100000"/>
              </a:lnSpc>
              <a:spcBef>
                <a:spcPts val="560"/>
              </a:spcBef>
              <a:spcAft>
                <a:spcPts val="0"/>
              </a:spcAft>
              <a:buClr>
                <a:schemeClr val="dk1"/>
              </a:buClr>
              <a:buSzPts val="2500"/>
              <a:buFont typeface="Arial"/>
              <a:buChar char="•"/>
            </a:pPr>
            <a:r>
              <a:rPr lang="en-US" sz="2500" i="1"/>
              <a:t>Explique resultados de cualquier “remedio(s) doméstico”</a:t>
            </a:r>
            <a:r>
              <a:rPr lang="en-US" sz="2500" b="0" i="1" u="none">
                <a:solidFill>
                  <a:schemeClr val="dk1"/>
                </a:solidFill>
                <a:latin typeface="Arial"/>
                <a:ea typeface="Arial"/>
                <a:cs typeface="Arial"/>
                <a:sym typeface="Arial"/>
              </a:rPr>
              <a:t> </a:t>
            </a:r>
            <a:endParaRPr sz="2900"/>
          </a:p>
          <a:p>
            <a:pPr marL="342900" marR="0" lvl="0" indent="-323850" algn="l" rtl="0">
              <a:lnSpc>
                <a:spcPct val="100000"/>
              </a:lnSpc>
              <a:spcBef>
                <a:spcPts val="560"/>
              </a:spcBef>
              <a:spcAft>
                <a:spcPts val="0"/>
              </a:spcAft>
              <a:buClr>
                <a:schemeClr val="dk1"/>
              </a:buClr>
              <a:buSzPts val="2500"/>
              <a:buFont typeface="Arial"/>
              <a:buChar char="•"/>
            </a:pPr>
            <a:r>
              <a:rPr lang="en-US" sz="2500" b="0" i="1" u="sng">
                <a:solidFill>
                  <a:schemeClr val="dk1"/>
                </a:solidFill>
                <a:latin typeface="Arial"/>
                <a:ea typeface="Arial"/>
                <a:cs typeface="Arial"/>
                <a:sym typeface="Arial"/>
              </a:rPr>
              <a:t>Cite la Declaración &amp; Comprométase al segui</a:t>
            </a:r>
            <a:r>
              <a:rPr lang="en-US" sz="2500" i="1" u="sng"/>
              <a:t>miento! </a:t>
            </a:r>
            <a:r>
              <a:rPr lang="en-US" sz="2500" b="0" i="1" u="sng">
                <a:solidFill>
                  <a:schemeClr val="dk1"/>
                </a:solidFill>
                <a:latin typeface="Arial"/>
                <a:ea typeface="Arial"/>
                <a:cs typeface="Arial"/>
                <a:sym typeface="Arial"/>
              </a:rPr>
              <a:t>  </a:t>
            </a:r>
            <a:endParaRPr sz="2900"/>
          </a:p>
        </p:txBody>
      </p:sp>
      <p:pic>
        <p:nvPicPr>
          <p:cNvPr id="253" name="Google Shape;253;p35"/>
          <p:cNvPicPr preferRelativeResize="0"/>
          <p:nvPr/>
        </p:nvPicPr>
        <p:blipFill rotWithShape="1">
          <a:blip r:embed="rId3">
            <a:alphaModFix/>
          </a:blip>
          <a:srcRect l="2185" t="6060" r="2130"/>
          <a:stretch/>
        </p:blipFill>
        <p:spPr>
          <a:xfrm rot="-780000">
            <a:off x="6896100" y="5494337"/>
            <a:ext cx="2268537" cy="1285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6"/>
          <p:cNvSpPr txBox="1">
            <a:spLocks noGrp="1"/>
          </p:cNvSpPr>
          <p:nvPr>
            <p:ph type="title"/>
          </p:nvPr>
        </p:nvSpPr>
        <p:spPr>
          <a:xfrm>
            <a:off x="1905000" y="5727700"/>
            <a:ext cx="4948237" cy="762000"/>
          </a:xfrm>
          <a:prstGeom prst="rect">
            <a:avLst/>
          </a:prstGeom>
          <a:solidFill>
            <a:schemeClr val="accent1"/>
          </a:solidFill>
          <a:ln w="28575" cap="flat" cmpd="sng">
            <a:solidFill>
              <a:srgbClr val="0070C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1" i="0" u="none">
                <a:solidFill>
                  <a:schemeClr val="dk2"/>
                </a:solidFill>
                <a:latin typeface="Arial"/>
                <a:ea typeface="Arial"/>
                <a:cs typeface="Arial"/>
                <a:sym typeface="Arial"/>
              </a:rPr>
              <a:t>Choque, </a:t>
            </a:r>
            <a:r>
              <a:rPr lang="en-US" sz="4000" b="1"/>
              <a:t>Gracias </a:t>
            </a:r>
            <a:endParaRPr/>
          </a:p>
        </p:txBody>
      </p:sp>
      <p:pic>
        <p:nvPicPr>
          <p:cNvPr id="259" name="Google Shape;259;p36"/>
          <p:cNvPicPr preferRelativeResize="0"/>
          <p:nvPr/>
        </p:nvPicPr>
        <p:blipFill rotWithShape="1">
          <a:blip r:embed="rId3">
            <a:alphaModFix/>
          </a:blip>
          <a:srcRect/>
          <a:stretch/>
        </p:blipFill>
        <p:spPr>
          <a:xfrm>
            <a:off x="1743075" y="1458912"/>
            <a:ext cx="5429250" cy="3886200"/>
          </a:xfrm>
          <a:prstGeom prst="rect">
            <a:avLst/>
          </a:prstGeom>
          <a:noFill/>
          <a:ln>
            <a:noFill/>
          </a:ln>
        </p:spPr>
      </p:pic>
      <p:sp>
        <p:nvSpPr>
          <p:cNvPr id="260" name="Google Shape;260;p36"/>
          <p:cNvSpPr txBox="1"/>
          <p:nvPr/>
        </p:nvSpPr>
        <p:spPr>
          <a:xfrm>
            <a:off x="1838325" y="368300"/>
            <a:ext cx="5334000" cy="769937"/>
          </a:xfrm>
          <a:prstGeom prst="rect">
            <a:avLst/>
          </a:prstGeom>
          <a:solidFill>
            <a:srgbClr val="F2F2F2"/>
          </a:solidFill>
          <a:ln w="38100" cap="flat" cmpd="sng">
            <a:solidFill>
              <a:srgbClr val="C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1" u="none">
                <a:solidFill>
                  <a:schemeClr val="dk1"/>
                </a:solidFill>
                <a:latin typeface="Arial"/>
                <a:ea typeface="Arial"/>
                <a:cs typeface="Arial"/>
                <a:sym typeface="Arial"/>
              </a:rPr>
              <a:t>“Somos los dientes</a:t>
            </a:r>
            <a:r>
              <a:rPr lang="en-US" sz="4400" b="1" i="1" u="none">
                <a:solidFill>
                  <a:schemeClr val="dk1"/>
                </a:solidFill>
                <a:latin typeface="Arial"/>
                <a:ea typeface="Arial"/>
                <a:cs typeface="Arial"/>
                <a:sym typeface="Arial"/>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762000" y="2066925"/>
            <a:ext cx="5105400" cy="3359150"/>
          </a:xfrm>
          <a:prstGeom prst="rect">
            <a:avLst/>
          </a:prstGeom>
          <a:noFill/>
          <a:ln>
            <a:noFill/>
          </a:ln>
        </p:spPr>
        <p:txBody>
          <a:bodyPr spcFirstLastPara="1" wrap="square" lIns="91425" tIns="45700" rIns="91425" bIns="45700" anchor="ctr" anchorCtr="0">
            <a:noAutofit/>
          </a:bodyPr>
          <a:lstStyle/>
          <a:p>
            <a:pPr marL="838200" lvl="0" indent="-838200" algn="ctr" rtl="0">
              <a:lnSpc>
                <a:spcPct val="100000"/>
              </a:lnSpc>
              <a:spcBef>
                <a:spcPts val="0"/>
              </a:spcBef>
              <a:spcAft>
                <a:spcPts val="0"/>
              </a:spcAft>
              <a:buClr>
                <a:schemeClr val="dk2"/>
              </a:buClr>
              <a:buSzPts val="2800"/>
              <a:buFont typeface="Arial"/>
              <a:buNone/>
            </a:pPr>
            <a:r>
              <a:rPr lang="en-US" sz="2800" b="1" i="1" u="none">
                <a:solidFill>
                  <a:schemeClr val="dk2"/>
                </a:solidFill>
                <a:latin typeface="Arial"/>
                <a:ea typeface="Arial"/>
                <a:cs typeface="Arial"/>
                <a:sym typeface="Arial"/>
              </a:rPr>
              <a:t>         “</a:t>
            </a:r>
            <a:r>
              <a:rPr lang="en-US" sz="2800" b="1" i="1"/>
              <a:t>Los Pueblos Indígenas deberán hablar y representarse a sí mismos ante la comunidad del mundo.”</a:t>
            </a:r>
            <a:br>
              <a:rPr lang="en-US" sz="2800" b="1" i="1" u="none">
                <a:solidFill>
                  <a:schemeClr val="dk2"/>
                </a:solidFill>
                <a:latin typeface="Arial"/>
                <a:ea typeface="Arial"/>
                <a:cs typeface="Arial"/>
                <a:sym typeface="Arial"/>
              </a:rPr>
            </a:br>
            <a:r>
              <a:rPr lang="en-US" sz="2800" b="1" i="1" u="none">
                <a:solidFill>
                  <a:schemeClr val="dk2"/>
                </a:solidFill>
                <a:latin typeface="Arial"/>
                <a:ea typeface="Arial"/>
                <a:cs typeface="Arial"/>
                <a:sym typeface="Arial"/>
              </a:rPr>
              <a:t>- </a:t>
            </a:r>
            <a:r>
              <a:rPr lang="en-US" sz="2800" b="1" i="1"/>
              <a:t>Principios Rectores del CITI </a:t>
            </a:r>
            <a:endParaRPr/>
          </a:p>
        </p:txBody>
      </p:sp>
      <p:sp>
        <p:nvSpPr>
          <p:cNvPr id="115" name="Google Shape;115;p17"/>
          <p:cNvSpPr txBox="1"/>
          <p:nvPr/>
        </p:nvSpPr>
        <p:spPr>
          <a:xfrm>
            <a:off x="7527925" y="3276600"/>
            <a:ext cx="1158875" cy="579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Arial"/>
              <a:ea typeface="Arial"/>
              <a:cs typeface="Arial"/>
              <a:sym typeface="Arial"/>
            </a:endParaRPr>
          </a:p>
        </p:txBody>
      </p:sp>
      <p:sp>
        <p:nvSpPr>
          <p:cNvPr id="116" name="Google Shape;116;p17"/>
          <p:cNvSpPr txBox="1"/>
          <p:nvPr/>
        </p:nvSpPr>
        <p:spPr>
          <a:xfrm>
            <a:off x="304800" y="152400"/>
            <a:ext cx="8610600" cy="1754187"/>
          </a:xfrm>
          <a:prstGeom prst="rect">
            <a:avLst/>
          </a:prstGeom>
          <a:solidFill>
            <a:srgbClr val="E6E6E6"/>
          </a:solidFill>
          <a:ln w="38100" cap="flat" cmpd="sng">
            <a:solidFill>
              <a:srgbClr val="C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500" b="1">
                <a:solidFill>
                  <a:schemeClr val="dk1"/>
                </a:solidFill>
              </a:rPr>
              <a:t>En </a:t>
            </a:r>
            <a:r>
              <a:rPr lang="en-US" sz="3500" b="1" i="0" u="none">
                <a:solidFill>
                  <a:schemeClr val="dk1"/>
                </a:solidFill>
                <a:latin typeface="Arial"/>
                <a:ea typeface="Arial"/>
                <a:cs typeface="Arial"/>
                <a:sym typeface="Arial"/>
              </a:rPr>
              <a:t>1977 el CITI recib</a:t>
            </a:r>
            <a:r>
              <a:rPr lang="en-US" sz="3500" b="1">
                <a:solidFill>
                  <a:schemeClr val="dk1"/>
                </a:solidFill>
              </a:rPr>
              <a:t>ió Estatus Consultivo de la ONU y fue ascendido a</a:t>
            </a:r>
            <a:r>
              <a:rPr lang="en-US" sz="3500" b="1" i="0" u="none">
                <a:solidFill>
                  <a:schemeClr val="dk1"/>
                </a:solidFill>
                <a:latin typeface="Arial"/>
                <a:ea typeface="Arial"/>
                <a:cs typeface="Arial"/>
                <a:sym typeface="Arial"/>
              </a:rPr>
              <a:t> E</a:t>
            </a:r>
            <a:r>
              <a:rPr lang="en-US" sz="3500" b="1">
                <a:solidFill>
                  <a:schemeClr val="dk1"/>
                </a:solidFill>
              </a:rPr>
              <a:t>status General por </a:t>
            </a:r>
            <a:r>
              <a:rPr lang="en-US" sz="3500" b="1" i="0" u="none">
                <a:solidFill>
                  <a:schemeClr val="dk1"/>
                </a:solidFill>
                <a:latin typeface="Arial"/>
                <a:ea typeface="Arial"/>
                <a:cs typeface="Arial"/>
                <a:sym typeface="Arial"/>
              </a:rPr>
              <a:t> ECOSOC </a:t>
            </a:r>
            <a:r>
              <a:rPr lang="en-US" sz="3500" b="1">
                <a:solidFill>
                  <a:schemeClr val="dk1"/>
                </a:solidFill>
              </a:rPr>
              <a:t>en </a:t>
            </a:r>
            <a:r>
              <a:rPr lang="en-US" sz="3500" b="1" i="0" u="none">
                <a:solidFill>
                  <a:schemeClr val="dk1"/>
                </a:solidFill>
                <a:latin typeface="Arial"/>
                <a:ea typeface="Arial"/>
                <a:cs typeface="Arial"/>
                <a:sym typeface="Arial"/>
              </a:rPr>
              <a:t>2011 </a:t>
            </a:r>
            <a:r>
              <a:rPr lang="en-US" sz="3600" b="1" i="0" u="none">
                <a:solidFill>
                  <a:schemeClr val="dk1"/>
                </a:solidFill>
                <a:latin typeface="Arial"/>
                <a:ea typeface="Arial"/>
                <a:cs typeface="Arial"/>
                <a:sym typeface="Arial"/>
              </a:rPr>
              <a:t> </a:t>
            </a:r>
            <a:endParaRPr/>
          </a:p>
        </p:txBody>
      </p:sp>
      <p:sp>
        <p:nvSpPr>
          <p:cNvPr id="117" name="Google Shape;117;p17"/>
          <p:cNvSpPr txBox="1"/>
          <p:nvPr/>
        </p:nvSpPr>
        <p:spPr>
          <a:xfrm>
            <a:off x="4452937" y="5181600"/>
            <a:ext cx="4614862" cy="83026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Presenta</a:t>
            </a:r>
            <a:r>
              <a:rPr lang="en-US" sz="1600">
                <a:solidFill>
                  <a:schemeClr val="dk1"/>
                </a:solidFill>
              </a:rPr>
              <a:t>ción sobre Acceso a la Justicia por Jóvenes Indígenas, Mecanismo de Expertos sobre los Derechos de los Pueblos Indígenas de la ONU, julio 2014, Ginebra</a:t>
            </a:r>
            <a:endParaRPr/>
          </a:p>
        </p:txBody>
      </p:sp>
      <p:pic>
        <p:nvPicPr>
          <p:cNvPr id="118" name="Google Shape;118;p17"/>
          <p:cNvPicPr preferRelativeResize="0"/>
          <p:nvPr/>
        </p:nvPicPr>
        <p:blipFill rotWithShape="1">
          <a:blip r:embed="rId3">
            <a:alphaModFix/>
          </a:blip>
          <a:srcRect/>
          <a:stretch/>
        </p:blipFill>
        <p:spPr>
          <a:xfrm>
            <a:off x="2362200" y="14401800"/>
            <a:ext cx="3581400" cy="2667000"/>
          </a:xfrm>
          <a:prstGeom prst="rect">
            <a:avLst/>
          </a:prstGeom>
          <a:noFill/>
          <a:ln>
            <a:noFill/>
          </a:ln>
        </p:spPr>
      </p:pic>
      <p:pic>
        <p:nvPicPr>
          <p:cNvPr id="119" name="Google Shape;119;p17"/>
          <p:cNvPicPr preferRelativeResize="0"/>
          <p:nvPr/>
        </p:nvPicPr>
        <p:blipFill rotWithShape="1">
          <a:blip r:embed="rId4">
            <a:alphaModFix/>
          </a:blip>
          <a:srcRect/>
          <a:stretch/>
        </p:blipFill>
        <p:spPr>
          <a:xfrm>
            <a:off x="4452937" y="2057400"/>
            <a:ext cx="4419600" cy="304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p:nvPr/>
        </p:nvSpPr>
        <p:spPr>
          <a:xfrm>
            <a:off x="762000" y="381000"/>
            <a:ext cx="7848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Arial"/>
              <a:ea typeface="Arial"/>
              <a:cs typeface="Arial"/>
              <a:sym typeface="Arial"/>
            </a:endParaRPr>
          </a:p>
        </p:txBody>
      </p:sp>
      <p:sp>
        <p:nvSpPr>
          <p:cNvPr id="125" name="Google Shape;125;p18"/>
          <p:cNvSpPr txBox="1"/>
          <p:nvPr/>
        </p:nvSpPr>
        <p:spPr>
          <a:xfrm>
            <a:off x="152400" y="152400"/>
            <a:ext cx="8839200" cy="2308225"/>
          </a:xfrm>
          <a:prstGeom prst="rect">
            <a:avLst/>
          </a:prstGeom>
          <a:solidFill>
            <a:srgbClr val="E6E6E6"/>
          </a:solidFill>
          <a:ln w="38100" cap="flat" cmpd="sng">
            <a:solidFill>
              <a:srgbClr val="C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300" b="1">
                <a:solidFill>
                  <a:schemeClr val="dk1"/>
                </a:solidFill>
              </a:rPr>
              <a:t>Se hizo Historia</a:t>
            </a:r>
            <a:r>
              <a:rPr lang="en-US" sz="3300" b="1" i="0" u="none">
                <a:solidFill>
                  <a:schemeClr val="dk1"/>
                </a:solidFill>
                <a:latin typeface="Arial"/>
                <a:ea typeface="Arial"/>
                <a:cs typeface="Arial"/>
                <a:sym typeface="Arial"/>
              </a:rPr>
              <a:t>: La Asamblea General Adoptó la Declaración de la</a:t>
            </a:r>
            <a:r>
              <a:rPr lang="en-US" sz="3300" b="1">
                <a:solidFill>
                  <a:schemeClr val="dk1"/>
                </a:solidFill>
              </a:rPr>
              <a:t>s Naciones Unidas sobre los Derechos de los Pueblos Indígenas el 13 de septiembre de 2007</a:t>
            </a:r>
            <a:r>
              <a:rPr lang="en-US" sz="3600" b="1">
                <a:solidFill>
                  <a:schemeClr val="dk1"/>
                </a:solidFill>
              </a:rPr>
              <a:t> </a:t>
            </a:r>
            <a:endParaRPr/>
          </a:p>
        </p:txBody>
      </p:sp>
      <p:pic>
        <p:nvPicPr>
          <p:cNvPr id="126" name="Google Shape;126;p18" descr="HIS_Geneva1EDITED"/>
          <p:cNvPicPr preferRelativeResize="0"/>
          <p:nvPr/>
        </p:nvPicPr>
        <p:blipFill rotWithShape="1">
          <a:blip r:embed="rId3">
            <a:alphaModFix/>
          </a:blip>
          <a:srcRect/>
          <a:stretch/>
        </p:blipFill>
        <p:spPr>
          <a:xfrm>
            <a:off x="228600" y="2624138"/>
            <a:ext cx="4495800" cy="2633662"/>
          </a:xfrm>
          <a:prstGeom prst="rect">
            <a:avLst/>
          </a:prstGeom>
          <a:noFill/>
          <a:ln w="38100" cap="flat" cmpd="sng">
            <a:solidFill>
              <a:srgbClr val="6868CF"/>
            </a:solidFill>
            <a:prstDash val="solid"/>
            <a:miter lim="800000"/>
            <a:headEnd type="none" w="sm" len="sm"/>
            <a:tailEnd type="none" w="sm" len="sm"/>
          </a:ln>
        </p:spPr>
      </p:pic>
      <p:pic>
        <p:nvPicPr>
          <p:cNvPr id="127" name="Google Shape;127;p18"/>
          <p:cNvPicPr preferRelativeResize="0"/>
          <p:nvPr/>
        </p:nvPicPr>
        <p:blipFill rotWithShape="1">
          <a:blip r:embed="rId4">
            <a:alphaModFix/>
          </a:blip>
          <a:srcRect/>
          <a:stretch/>
        </p:blipFill>
        <p:spPr>
          <a:xfrm>
            <a:off x="4495800" y="3276600"/>
            <a:ext cx="4419600" cy="2633662"/>
          </a:xfrm>
          <a:prstGeom prst="rect">
            <a:avLst/>
          </a:prstGeom>
          <a:noFill/>
          <a:ln>
            <a:noFill/>
          </a:ln>
        </p:spPr>
      </p:pic>
      <p:sp>
        <p:nvSpPr>
          <p:cNvPr id="128" name="Google Shape;128;p18"/>
          <p:cNvSpPr txBox="1"/>
          <p:nvPr/>
        </p:nvSpPr>
        <p:spPr>
          <a:xfrm>
            <a:off x="1905000" y="5359400"/>
            <a:ext cx="2133600" cy="40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G</a:t>
            </a:r>
            <a:r>
              <a:rPr lang="en-US" sz="2000" b="1">
                <a:solidFill>
                  <a:schemeClr val="dk1"/>
                </a:solidFill>
              </a:rPr>
              <a:t>inebra</a:t>
            </a:r>
            <a:r>
              <a:rPr lang="en-US" sz="2000" b="1" i="0" u="none">
                <a:solidFill>
                  <a:schemeClr val="dk1"/>
                </a:solidFill>
                <a:latin typeface="Arial"/>
                <a:ea typeface="Arial"/>
                <a:cs typeface="Arial"/>
                <a:sym typeface="Arial"/>
              </a:rPr>
              <a:t> 1977</a:t>
            </a:r>
            <a:endParaRPr/>
          </a:p>
        </p:txBody>
      </p:sp>
      <p:sp>
        <p:nvSpPr>
          <p:cNvPr id="129" name="Google Shape;129;p18"/>
          <p:cNvSpPr txBox="1"/>
          <p:nvPr/>
        </p:nvSpPr>
        <p:spPr>
          <a:xfrm>
            <a:off x="6553200" y="6089650"/>
            <a:ext cx="2209800" cy="40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N</a:t>
            </a:r>
            <a:r>
              <a:rPr lang="en-US" sz="2000" b="1">
                <a:solidFill>
                  <a:schemeClr val="dk1"/>
                </a:solidFill>
              </a:rPr>
              <a:t>ueva</a:t>
            </a:r>
            <a:r>
              <a:rPr lang="en-US" sz="2000" b="1" i="0" u="none">
                <a:solidFill>
                  <a:schemeClr val="dk1"/>
                </a:solidFill>
                <a:latin typeface="Arial"/>
                <a:ea typeface="Arial"/>
                <a:cs typeface="Arial"/>
                <a:sym typeface="Arial"/>
              </a:rPr>
              <a:t> York 2007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762000" y="228600"/>
            <a:ext cx="7391400" cy="1219200"/>
          </a:xfrm>
          <a:prstGeom prst="rect">
            <a:avLst/>
          </a:prstGeom>
          <a:solidFill>
            <a:srgbClr val="E6E6E6"/>
          </a:solidFill>
          <a:ln w="38100" cap="flat" cmpd="sng">
            <a:solidFill>
              <a:srgbClr val="C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1"/>
              <a:t>La Declaración de la ONU: las “Normas Mínimas”</a:t>
            </a:r>
            <a:r>
              <a:rPr lang="en-US" sz="3600" b="1" i="0" u="none">
                <a:solidFill>
                  <a:schemeClr val="dk2"/>
                </a:solidFill>
                <a:latin typeface="Arial"/>
                <a:ea typeface="Arial"/>
                <a:cs typeface="Arial"/>
                <a:sym typeface="Arial"/>
              </a:rPr>
              <a:t> </a:t>
            </a:r>
            <a:endParaRPr/>
          </a:p>
        </p:txBody>
      </p:sp>
      <p:sp>
        <p:nvSpPr>
          <p:cNvPr id="135" name="Google Shape;135;p19"/>
          <p:cNvSpPr txBox="1"/>
          <p:nvPr/>
        </p:nvSpPr>
        <p:spPr>
          <a:xfrm>
            <a:off x="493700" y="1903400"/>
            <a:ext cx="4495800" cy="402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1" u="none">
                <a:solidFill>
                  <a:schemeClr val="dk1"/>
                </a:solidFill>
                <a:latin typeface="Arial"/>
                <a:ea typeface="Arial"/>
                <a:cs typeface="Arial"/>
                <a:sym typeface="Arial"/>
              </a:rPr>
              <a:t>“Los derechos reconocidos en la presente </a:t>
            </a:r>
            <a:r>
              <a:rPr lang="en-US" sz="2800" b="1" i="1">
                <a:solidFill>
                  <a:schemeClr val="dk1"/>
                </a:solidFill>
              </a:rPr>
              <a:t>Declaración constituyen las normas mínimas para la supervivencia, la dignidad y el bienestar de los pueblos indígenas del mundo.”</a:t>
            </a:r>
            <a:r>
              <a:rPr lang="en-US" sz="2800" b="1" i="1" u="none">
                <a:solidFill>
                  <a:schemeClr val="dk1"/>
                </a:solidFill>
                <a:latin typeface="Arial"/>
                <a:ea typeface="Arial"/>
                <a:cs typeface="Arial"/>
                <a:sym typeface="Arial"/>
              </a:rPr>
              <a:t> -Artículo 43                                     </a:t>
            </a:r>
            <a:r>
              <a:rPr lang="en-US" sz="3200" b="0" i="1" u="none">
                <a:solidFill>
                  <a:schemeClr val="dk1"/>
                </a:solidFill>
                <a:latin typeface="Arial"/>
                <a:ea typeface="Arial"/>
                <a:cs typeface="Arial"/>
                <a:sym typeface="Arial"/>
              </a:rPr>
              <a:t>		     </a:t>
            </a:r>
            <a:r>
              <a:rPr lang="en-US" sz="2800" b="1" i="1" u="none">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None/>
            </a:pPr>
            <a:endParaRPr sz="2800" b="1" i="1" u="none">
              <a:solidFill>
                <a:schemeClr val="dk1"/>
              </a:solidFill>
              <a:latin typeface="Arial"/>
              <a:ea typeface="Arial"/>
              <a:cs typeface="Arial"/>
              <a:sym typeface="Arial"/>
            </a:endParaRPr>
          </a:p>
        </p:txBody>
      </p:sp>
      <p:sp>
        <p:nvSpPr>
          <p:cNvPr id="136" name="Google Shape;136;p19"/>
          <p:cNvSpPr txBox="1"/>
          <p:nvPr/>
        </p:nvSpPr>
        <p:spPr>
          <a:xfrm>
            <a:off x="5715000" y="5562600"/>
            <a:ext cx="1841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Arial"/>
              <a:ea typeface="Arial"/>
              <a:cs typeface="Arial"/>
              <a:sym typeface="Arial"/>
            </a:endParaRPr>
          </a:p>
        </p:txBody>
      </p:sp>
      <p:pic>
        <p:nvPicPr>
          <p:cNvPr id="137" name="Google Shape;137;p19" descr="488739443_acd07a492c_o"/>
          <p:cNvPicPr preferRelativeResize="0"/>
          <p:nvPr/>
        </p:nvPicPr>
        <p:blipFill rotWithShape="1">
          <a:blip r:embed="rId3">
            <a:alphaModFix/>
          </a:blip>
          <a:srcRect/>
          <a:stretch/>
        </p:blipFill>
        <p:spPr>
          <a:xfrm>
            <a:off x="5486400" y="1838325"/>
            <a:ext cx="3114675" cy="4029075"/>
          </a:xfrm>
          <a:prstGeom prst="rect">
            <a:avLst/>
          </a:prstGeom>
          <a:noFill/>
          <a:ln w="12700" cap="flat" cmpd="sng">
            <a:solidFill>
              <a:schemeClr val="dk1"/>
            </a:solidFill>
            <a:prstDash val="solid"/>
            <a:miter lim="800000"/>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266700" y="152400"/>
            <a:ext cx="8610600" cy="1219200"/>
          </a:xfrm>
          <a:prstGeom prst="rect">
            <a:avLst/>
          </a:prstGeom>
          <a:solidFill>
            <a:srgbClr val="E6E6E6"/>
          </a:solid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100" b="1"/>
              <a:t>Procedimientos Especiales de la ONU sobre Derechos Humanos: </a:t>
            </a:r>
            <a:r>
              <a:rPr lang="en-US" sz="3100" b="1" i="0" u="none">
                <a:solidFill>
                  <a:schemeClr val="dk2"/>
                </a:solidFill>
                <a:latin typeface="Arial"/>
                <a:ea typeface="Arial"/>
                <a:cs typeface="Arial"/>
                <a:sym typeface="Arial"/>
              </a:rPr>
              <a:t> Relatores y Comités  </a:t>
            </a:r>
            <a:endParaRPr sz="3000"/>
          </a:p>
        </p:txBody>
      </p:sp>
      <p:pic>
        <p:nvPicPr>
          <p:cNvPr id="143" name="Google Shape;143;p20" descr="Mr. Michel Forst as Special Rapporteur on the situation of human rights defenders © UN Photo"/>
          <p:cNvPicPr preferRelativeResize="0"/>
          <p:nvPr/>
        </p:nvPicPr>
        <p:blipFill rotWithShape="1">
          <a:blip r:embed="rId3">
            <a:alphaModFix/>
          </a:blip>
          <a:srcRect r="19532"/>
          <a:stretch/>
        </p:blipFill>
        <p:spPr>
          <a:xfrm>
            <a:off x="428625" y="1541462"/>
            <a:ext cx="2543175" cy="3200400"/>
          </a:xfrm>
          <a:prstGeom prst="rect">
            <a:avLst/>
          </a:prstGeom>
          <a:noFill/>
          <a:ln>
            <a:noFill/>
          </a:ln>
        </p:spPr>
      </p:pic>
      <p:sp>
        <p:nvSpPr>
          <p:cNvPr id="144" name="Google Shape;144;p20"/>
          <p:cNvSpPr txBox="1"/>
          <p:nvPr/>
        </p:nvSpPr>
        <p:spPr>
          <a:xfrm>
            <a:off x="266700" y="4724400"/>
            <a:ext cx="3009900" cy="1136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Michel Forst, </a:t>
            </a:r>
            <a:r>
              <a:rPr lang="en-US" sz="2000">
                <a:solidFill>
                  <a:schemeClr val="dk1"/>
                </a:solidFill>
              </a:rPr>
              <a:t>RE-ONU sobre los Defensores de Derechos Humanos</a:t>
            </a:r>
            <a:endParaRPr/>
          </a:p>
        </p:txBody>
      </p:sp>
      <p:pic>
        <p:nvPicPr>
          <p:cNvPr id="145" name="Google Shape;145;p20"/>
          <p:cNvPicPr preferRelativeResize="0"/>
          <p:nvPr/>
        </p:nvPicPr>
        <p:blipFill rotWithShape="1">
          <a:blip r:embed="rId4">
            <a:alphaModFix/>
          </a:blip>
          <a:srcRect b="2864"/>
          <a:stretch/>
        </p:blipFill>
        <p:spPr>
          <a:xfrm>
            <a:off x="6305550" y="1541462"/>
            <a:ext cx="2625725" cy="4319587"/>
          </a:xfrm>
          <a:prstGeom prst="rect">
            <a:avLst/>
          </a:prstGeom>
          <a:noFill/>
          <a:ln>
            <a:noFill/>
          </a:ln>
        </p:spPr>
      </p:pic>
      <p:sp>
        <p:nvSpPr>
          <p:cNvPr id="146" name="Google Shape;146;p20"/>
          <p:cNvSpPr txBox="1"/>
          <p:nvPr/>
        </p:nvSpPr>
        <p:spPr>
          <a:xfrm>
            <a:off x="6161087" y="5861050"/>
            <a:ext cx="3200400"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Berenice S</a:t>
            </a:r>
            <a:r>
              <a:rPr lang="en-US" sz="2000">
                <a:solidFill>
                  <a:schemeClr val="dk1"/>
                </a:solidFill>
              </a:rPr>
              <a:t>á</a:t>
            </a:r>
            <a:r>
              <a:rPr lang="en-US" sz="2000" b="0" i="0" u="none">
                <a:solidFill>
                  <a:schemeClr val="dk1"/>
                </a:solidFill>
                <a:latin typeface="Arial"/>
                <a:ea typeface="Arial"/>
                <a:cs typeface="Arial"/>
                <a:sym typeface="Arial"/>
              </a:rPr>
              <a:t>nchez Lozada, M</a:t>
            </a:r>
            <a:r>
              <a:rPr lang="en-US" sz="2000">
                <a:solidFill>
                  <a:schemeClr val="dk1"/>
                </a:solidFill>
              </a:rPr>
              <a:t>é</a:t>
            </a:r>
            <a:r>
              <a:rPr lang="en-US" sz="2000" b="0" i="0" u="none">
                <a:solidFill>
                  <a:schemeClr val="dk1"/>
                </a:solidFill>
                <a:latin typeface="Arial"/>
                <a:ea typeface="Arial"/>
                <a:cs typeface="Arial"/>
                <a:sym typeface="Arial"/>
              </a:rPr>
              <a:t>xico, 2015 </a:t>
            </a:r>
            <a:endParaRPr/>
          </a:p>
        </p:txBody>
      </p:sp>
      <p:pic>
        <p:nvPicPr>
          <p:cNvPr id="147" name="Google Shape;147;p20" descr="Public Letter to President Hernandez of Honduras"/>
          <p:cNvPicPr preferRelativeResize="0"/>
          <p:nvPr/>
        </p:nvPicPr>
        <p:blipFill rotWithShape="1">
          <a:blip r:embed="rId5">
            <a:alphaModFix/>
          </a:blip>
          <a:srcRect l="39427" r="13513"/>
          <a:stretch/>
        </p:blipFill>
        <p:spPr>
          <a:xfrm>
            <a:off x="3267075" y="1562100"/>
            <a:ext cx="2665412" cy="3795712"/>
          </a:xfrm>
          <a:prstGeom prst="rect">
            <a:avLst/>
          </a:prstGeom>
          <a:noFill/>
          <a:ln>
            <a:noFill/>
          </a:ln>
        </p:spPr>
      </p:pic>
      <p:sp>
        <p:nvSpPr>
          <p:cNvPr id="148" name="Google Shape;148;p20"/>
          <p:cNvSpPr txBox="1"/>
          <p:nvPr/>
        </p:nvSpPr>
        <p:spPr>
          <a:xfrm>
            <a:off x="2768600" y="5337175"/>
            <a:ext cx="3606800"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Berta C</a:t>
            </a:r>
            <a:r>
              <a:rPr lang="en-US" sz="2000">
                <a:solidFill>
                  <a:schemeClr val="dk1"/>
                </a:solidFill>
              </a:rPr>
              <a:t>á</a:t>
            </a:r>
            <a:r>
              <a:rPr lang="en-US" sz="2000" b="0" i="0" u="none">
                <a:solidFill>
                  <a:schemeClr val="dk1"/>
                </a:solidFill>
                <a:latin typeface="Arial"/>
                <a:ea typeface="Arial"/>
                <a:cs typeface="Arial"/>
                <a:sym typeface="Arial"/>
              </a:rPr>
              <a:t>ceres </a:t>
            </a:r>
            <a:r>
              <a:rPr lang="en-US" sz="2000">
                <a:solidFill>
                  <a:schemeClr val="dk1"/>
                </a:solidFill>
              </a:rPr>
              <a:t>y </a:t>
            </a:r>
            <a:r>
              <a:rPr lang="en-US" sz="2000" b="0" i="0" u="none">
                <a:solidFill>
                  <a:schemeClr val="dk1"/>
                </a:solidFill>
                <a:latin typeface="Arial"/>
                <a:ea typeface="Arial"/>
                <a:cs typeface="Arial"/>
                <a:sym typeface="Arial"/>
              </a:rPr>
              <a:t>COPINH, Honduras, 2016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228600" y="152400"/>
            <a:ext cx="8686800" cy="1524000"/>
          </a:xfrm>
          <a:prstGeom prst="rect">
            <a:avLst/>
          </a:prstGeom>
          <a:solidFill>
            <a:schemeClr val="accent1"/>
          </a:solidFill>
          <a:ln w="38100" cap="flat" cmpd="sng">
            <a:solidFill>
              <a:srgbClr val="26267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400"/>
              <a:buFont typeface="Arial"/>
              <a:buNone/>
            </a:pPr>
            <a:r>
              <a:rPr lang="en-US" sz="2400" b="1"/>
              <a:t>La presentación del CITI al Relator Especial de la ONU sobre los Derechos de los Pueblos Indígenas y Libertad de Religión y Creencia, y al Experto Independiente de la ONU  en el Campo de Derechos Culturales,</a:t>
            </a:r>
            <a:r>
              <a:rPr lang="en-US" sz="2400" b="1" i="0" u="none">
                <a:solidFill>
                  <a:schemeClr val="dk2"/>
                </a:solidFill>
                <a:latin typeface="Arial"/>
                <a:ea typeface="Arial"/>
                <a:cs typeface="Arial"/>
                <a:sym typeface="Arial"/>
              </a:rPr>
              <a:t> 26 abril 2011</a:t>
            </a:r>
            <a:endParaRPr/>
          </a:p>
        </p:txBody>
      </p:sp>
      <p:pic>
        <p:nvPicPr>
          <p:cNvPr id="154" name="Google Shape;154;p21"/>
          <p:cNvPicPr preferRelativeResize="0">
            <a:picLocks noGrp="1"/>
          </p:cNvPicPr>
          <p:nvPr>
            <p:ph type="body" idx="1"/>
          </p:nvPr>
        </p:nvPicPr>
        <p:blipFill rotWithShape="1">
          <a:blip r:embed="rId3">
            <a:alphaModFix/>
          </a:blip>
          <a:srcRect/>
          <a:stretch/>
        </p:blipFill>
        <p:spPr>
          <a:xfrm>
            <a:off x="304800" y="1828800"/>
            <a:ext cx="8458200" cy="1524000"/>
          </a:xfrm>
          <a:prstGeom prst="rect">
            <a:avLst/>
          </a:prstGeom>
          <a:noFill/>
          <a:ln>
            <a:noFill/>
          </a:ln>
        </p:spPr>
      </p:pic>
      <p:sp>
        <p:nvSpPr>
          <p:cNvPr id="155" name="Google Shape;155;p21"/>
          <p:cNvSpPr txBox="1"/>
          <p:nvPr/>
        </p:nvSpPr>
        <p:spPr>
          <a:xfrm>
            <a:off x="152400" y="3429000"/>
            <a:ext cx="8805900" cy="258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“La </a:t>
            </a:r>
            <a:r>
              <a:rPr lang="en-US" sz="1800" b="1">
                <a:solidFill>
                  <a:schemeClr val="dk1"/>
                </a:solidFill>
              </a:rPr>
              <a:t>Ciudad de Vallejo, </a:t>
            </a:r>
            <a:r>
              <a:rPr lang="en-US" sz="1800" b="1" i="0" u="none">
                <a:solidFill>
                  <a:schemeClr val="dk1"/>
                </a:solidFill>
                <a:latin typeface="Arial"/>
                <a:ea typeface="Arial"/>
                <a:cs typeface="Arial"/>
                <a:sym typeface="Arial"/>
              </a:rPr>
              <a:t>California, donde está</a:t>
            </a:r>
            <a:r>
              <a:rPr lang="en-US" sz="1800" b="1">
                <a:solidFill>
                  <a:schemeClr val="dk1"/>
                </a:solidFill>
              </a:rPr>
              <a:t> l</a:t>
            </a:r>
            <a:r>
              <a:rPr lang="en-US" sz="1800" b="1" i="0" u="none">
                <a:solidFill>
                  <a:schemeClr val="dk1"/>
                </a:solidFill>
                <a:latin typeface="Arial"/>
                <a:ea typeface="Arial"/>
                <a:cs typeface="Arial"/>
                <a:sym typeface="Arial"/>
              </a:rPr>
              <a:t>ocalizad</a:t>
            </a:r>
            <a:r>
              <a:rPr lang="en-US" sz="1800" b="1">
                <a:solidFill>
                  <a:schemeClr val="dk1"/>
                </a:solidFill>
              </a:rPr>
              <a:t>o </a:t>
            </a:r>
            <a:r>
              <a:rPr lang="en-US" sz="1800" b="1" i="0" u="none">
                <a:solidFill>
                  <a:schemeClr val="dk1"/>
                </a:solidFill>
                <a:latin typeface="Arial"/>
                <a:ea typeface="Arial"/>
                <a:cs typeface="Arial"/>
                <a:sym typeface="Arial"/>
              </a:rPr>
              <a:t>Sogorea Te, está planeando allanar y pavimentar sobre esta </a:t>
            </a:r>
            <a:r>
              <a:rPr lang="en-US" sz="1800" b="1">
                <a:solidFill>
                  <a:schemeClr val="dk1"/>
                </a:solidFill>
              </a:rPr>
              <a:t>A</a:t>
            </a:r>
            <a:r>
              <a:rPr lang="en-US" sz="1800" b="1" i="0" u="none">
                <a:solidFill>
                  <a:schemeClr val="dk1"/>
                </a:solidFill>
                <a:latin typeface="Arial"/>
                <a:ea typeface="Arial"/>
                <a:cs typeface="Arial"/>
                <a:sym typeface="Arial"/>
              </a:rPr>
              <a:t>rea </a:t>
            </a:r>
            <a:r>
              <a:rPr lang="en-US" sz="1800" b="1">
                <a:solidFill>
                  <a:schemeClr val="dk1"/>
                </a:solidFill>
              </a:rPr>
              <a:t>S</a:t>
            </a:r>
            <a:r>
              <a:rPr lang="en-US" sz="1800" b="1" i="0" u="none">
                <a:solidFill>
                  <a:schemeClr val="dk1"/>
                </a:solidFill>
                <a:latin typeface="Arial"/>
                <a:ea typeface="Arial"/>
                <a:cs typeface="Arial"/>
                <a:sym typeface="Arial"/>
              </a:rPr>
              <a:t>agrada para construir un estacionamiento y baños públicos</a:t>
            </a:r>
            <a:r>
              <a:rPr lang="en-US" sz="1800" b="1">
                <a:solidFill>
                  <a:schemeClr val="dk1"/>
                </a:solidFill>
              </a:rPr>
              <a:t>…”</a:t>
            </a:r>
            <a:r>
              <a:rPr lang="en-US" sz="1800" b="1" i="0" u="none">
                <a:solidFill>
                  <a:schemeClr val="dk1"/>
                </a:solidFill>
                <a:latin typeface="Arial"/>
                <a:ea typeface="Arial"/>
                <a:cs typeface="Arial"/>
                <a:sym typeface="Arial"/>
              </a:rPr>
              <a:t> Entre los </a:t>
            </a:r>
            <a:r>
              <a:rPr lang="en-US" sz="1800" b="1">
                <a:solidFill>
                  <a:schemeClr val="dk1"/>
                </a:solidFill>
              </a:rPr>
              <a:t>Derechos Humanos citados como violados se incluye el Artículo 11 de la Declaración de las Naciones Unidas sobre los Derechos de los Pueblos Indígenas: </a:t>
            </a:r>
            <a:r>
              <a:rPr lang="en-US" sz="1800" b="1" i="1" u="none">
                <a:solidFill>
                  <a:schemeClr val="dk1"/>
                </a:solidFill>
                <a:latin typeface="Arial"/>
                <a:ea typeface="Arial"/>
                <a:cs typeface="Arial"/>
                <a:sym typeface="Arial"/>
              </a:rPr>
              <a:t>“</a:t>
            </a:r>
            <a:r>
              <a:rPr lang="en-US" sz="1800" b="1" i="1">
                <a:solidFill>
                  <a:schemeClr val="dk1"/>
                </a:solidFill>
              </a:rPr>
              <a:t>Los Pueblos Indígenas tienen derecho a practicar y revitalizar sus tradiciones y costumbres culturales. Ello incluye el derecho a mantener, proteger y desarrollar las manifestaciones pasadas, presentes y futuras de sus culturas, como lugares arqueológicos e históricos…”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body" idx="1"/>
          </p:nvPr>
        </p:nvSpPr>
        <p:spPr>
          <a:xfrm>
            <a:off x="4191000" y="304800"/>
            <a:ext cx="4800600" cy="655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600" b="0" i="1" u="none" strike="noStrike" cap="none">
                <a:solidFill>
                  <a:schemeClr val="dk1"/>
                </a:solidFill>
                <a:latin typeface="Arial"/>
                <a:ea typeface="Arial"/>
                <a:cs typeface="Arial"/>
                <a:sym typeface="Arial"/>
              </a:rPr>
              <a:t>“</a:t>
            </a:r>
            <a:r>
              <a:rPr lang="en-US" sz="2600" b="1" i="1"/>
              <a:t>Autoridades Oficiales, empresas de seguridad privada  y la Guardia Nacional de Dakota del Norte han utilizado fuerza injustificada para lidiar con los oponentes de la tuberí</a:t>
            </a:r>
            <a:r>
              <a:rPr lang="en-US" sz="2600" b="1" i="1" u="none" strike="noStrike" cap="none">
                <a:solidFill>
                  <a:schemeClr val="dk1"/>
                </a:solidFill>
                <a:latin typeface="Arial"/>
                <a:ea typeface="Arial"/>
                <a:cs typeface="Arial"/>
                <a:sym typeface="Arial"/>
              </a:rPr>
              <a:t>a Dakota Access</a:t>
            </a:r>
            <a:r>
              <a:rPr lang="en-US" sz="2600" b="1" i="1"/>
              <a:t>”</a:t>
            </a:r>
            <a:r>
              <a:rPr lang="en-US" sz="2600" b="1" i="1" u="none" strike="noStrike" cap="none">
                <a:solidFill>
                  <a:schemeClr val="dk1"/>
                </a:solidFill>
                <a:latin typeface="Arial"/>
                <a:ea typeface="Arial"/>
                <a:cs typeface="Arial"/>
                <a:sym typeface="Arial"/>
              </a:rPr>
              <a:t> </a:t>
            </a:r>
            <a:endParaRPr sz="3000"/>
          </a:p>
          <a:p>
            <a:pPr marL="0" marR="0" lvl="0" indent="0" algn="ctr" rtl="0">
              <a:lnSpc>
                <a:spcPct val="100000"/>
              </a:lnSpc>
              <a:spcBef>
                <a:spcPts val="560"/>
              </a:spcBef>
              <a:spcAft>
                <a:spcPts val="0"/>
              </a:spcAft>
              <a:buClr>
                <a:schemeClr val="dk1"/>
              </a:buClr>
              <a:buSzPts val="2800"/>
              <a:buFont typeface="Arial"/>
              <a:buNone/>
            </a:pPr>
            <a:r>
              <a:rPr lang="en-US" sz="2600" b="0" i="0" u="none" strike="noStrike" cap="none">
                <a:solidFill>
                  <a:schemeClr val="dk1"/>
                </a:solidFill>
                <a:latin typeface="Arial"/>
                <a:ea typeface="Arial"/>
                <a:cs typeface="Arial"/>
                <a:sym typeface="Arial"/>
              </a:rPr>
              <a:t> -- Maina Kiai, Relator Es</a:t>
            </a:r>
            <a:r>
              <a:rPr lang="en-US" sz="2600"/>
              <a:t>pecial de la ONU sobre los Derechos a la Libertad de Reunión y Asociación Pacífica</a:t>
            </a:r>
            <a:r>
              <a:rPr lang="en-US" sz="2600" b="0" i="0" u="none" strike="noStrike" cap="none">
                <a:solidFill>
                  <a:schemeClr val="dk1"/>
                </a:solidFill>
                <a:latin typeface="Arial"/>
                <a:ea typeface="Arial"/>
                <a:cs typeface="Arial"/>
                <a:sym typeface="Arial"/>
              </a:rPr>
              <a:t>, Comunicado de Prensa de la ONU</a:t>
            </a:r>
            <a:r>
              <a:rPr lang="en-US" sz="2600"/>
              <a:t> </a:t>
            </a:r>
            <a:r>
              <a:rPr lang="en-US" sz="2600" b="0" i="0" u="none" strike="noStrike" cap="none">
                <a:solidFill>
                  <a:schemeClr val="dk1"/>
                </a:solidFill>
                <a:latin typeface="Arial"/>
                <a:ea typeface="Arial"/>
                <a:cs typeface="Arial"/>
                <a:sym typeface="Arial"/>
              </a:rPr>
              <a:t>15 de di</a:t>
            </a:r>
            <a:r>
              <a:rPr lang="en-US" sz="2600"/>
              <a:t>ciembre de 2016</a:t>
            </a:r>
            <a:endParaRPr sz="3000"/>
          </a:p>
        </p:txBody>
      </p:sp>
      <p:pic>
        <p:nvPicPr>
          <p:cNvPr id="161" name="Google Shape;161;p22" descr="Image result for un special rapporteur on peaceful assembly photos"/>
          <p:cNvPicPr preferRelativeResize="0"/>
          <p:nvPr/>
        </p:nvPicPr>
        <p:blipFill rotWithShape="1">
          <a:blip r:embed="rId3">
            <a:alphaModFix/>
          </a:blip>
          <a:srcRect r="6123"/>
          <a:stretch/>
        </p:blipFill>
        <p:spPr>
          <a:xfrm>
            <a:off x="304800" y="762000"/>
            <a:ext cx="3810000" cy="426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152400" y="152400"/>
            <a:ext cx="8839200" cy="2057400"/>
          </a:xfrm>
          <a:prstGeom prst="rect">
            <a:avLst/>
          </a:prstGeom>
          <a:solidFill>
            <a:srgbClr val="E6E6E6"/>
          </a:solid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3500" b="1"/>
              <a:t>Organos de Tratados de la ONU: </a:t>
            </a:r>
            <a:r>
              <a:rPr lang="en-US" sz="3500" b="1" i="0" u="none">
                <a:solidFill>
                  <a:schemeClr val="dk2"/>
                </a:solidFill>
                <a:latin typeface="Arial"/>
                <a:ea typeface="Arial"/>
                <a:cs typeface="Arial"/>
                <a:sym typeface="Arial"/>
              </a:rPr>
              <a:t> el Comité </a:t>
            </a:r>
            <a:r>
              <a:rPr lang="en-US" sz="3500" b="1"/>
              <a:t>para la Eliminación de la Discriminación Racial de la ONU (CERD)</a:t>
            </a:r>
            <a:endParaRPr sz="3500"/>
          </a:p>
        </p:txBody>
      </p:sp>
      <p:sp>
        <p:nvSpPr>
          <p:cNvPr id="167" name="Google Shape;167;p23"/>
          <p:cNvSpPr txBox="1">
            <a:spLocks noGrp="1"/>
          </p:cNvSpPr>
          <p:nvPr>
            <p:ph type="body" idx="1"/>
          </p:nvPr>
        </p:nvSpPr>
        <p:spPr>
          <a:xfrm>
            <a:off x="0" y="2293937"/>
            <a:ext cx="9144000" cy="1447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Arial"/>
              <a:buNone/>
            </a:pPr>
            <a:r>
              <a:rPr lang="en-US" sz="2700" b="1" i="1"/>
              <a:t>Jefes de Tratados presentan en la revisión periódica del </a:t>
            </a:r>
            <a:r>
              <a:rPr lang="en-US" sz="2700" b="1" i="1" u="none">
                <a:solidFill>
                  <a:schemeClr val="dk1"/>
                </a:solidFill>
                <a:latin typeface="Arial"/>
                <a:ea typeface="Arial"/>
                <a:cs typeface="Arial"/>
                <a:sym typeface="Arial"/>
              </a:rPr>
              <a:t>CERD a Canadá</a:t>
            </a:r>
            <a:r>
              <a:rPr lang="en-US" sz="3100"/>
              <a:t>, </a:t>
            </a:r>
            <a:r>
              <a:rPr lang="en-US" sz="2700" b="1" i="1"/>
              <a:t>22 de febrero de 2012 </a:t>
            </a:r>
            <a:endParaRPr sz="3100"/>
          </a:p>
          <a:p>
            <a:pPr marL="0" lvl="0" indent="0" algn="ctr" rtl="0">
              <a:lnSpc>
                <a:spcPct val="100000"/>
              </a:lnSpc>
              <a:spcBef>
                <a:spcPts val="720"/>
              </a:spcBef>
              <a:spcAft>
                <a:spcPts val="0"/>
              </a:spcAft>
              <a:buClr>
                <a:schemeClr val="dk1"/>
              </a:buClr>
              <a:buSzPts val="3600"/>
              <a:buFont typeface="Arial"/>
              <a:buNone/>
            </a:pPr>
            <a:endParaRPr sz="3600" b="0" i="0" u="none">
              <a:solidFill>
                <a:schemeClr val="dk1"/>
              </a:solidFill>
              <a:latin typeface="Arial"/>
              <a:ea typeface="Arial"/>
              <a:cs typeface="Arial"/>
              <a:sym typeface="Arial"/>
            </a:endParaRPr>
          </a:p>
          <a:p>
            <a:pPr marL="342900" lvl="0" indent="-114300" algn="l" rtl="0">
              <a:spcBef>
                <a:spcPts val="720"/>
              </a:spcBef>
              <a:spcAft>
                <a:spcPts val="0"/>
              </a:spcAft>
              <a:buClr>
                <a:schemeClr val="dk1"/>
              </a:buClr>
              <a:buSzPts val="3600"/>
              <a:buFont typeface="Arial"/>
              <a:buNone/>
            </a:pPr>
            <a:endParaRPr sz="3600" b="0" i="0" u="none">
              <a:solidFill>
                <a:schemeClr val="dk1"/>
              </a:solidFill>
              <a:latin typeface="Arial"/>
              <a:ea typeface="Arial"/>
              <a:cs typeface="Arial"/>
              <a:sym typeface="Arial"/>
            </a:endParaRPr>
          </a:p>
        </p:txBody>
      </p:sp>
      <p:pic>
        <p:nvPicPr>
          <p:cNvPr id="168" name="Google Shape;168;p23"/>
          <p:cNvPicPr preferRelativeResize="0"/>
          <p:nvPr/>
        </p:nvPicPr>
        <p:blipFill rotWithShape="1">
          <a:blip r:embed="rId3">
            <a:alphaModFix/>
          </a:blip>
          <a:srcRect t="12155" b="44264"/>
          <a:stretch/>
        </p:blipFill>
        <p:spPr>
          <a:xfrm>
            <a:off x="304800" y="3429000"/>
            <a:ext cx="8458200" cy="3257550"/>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5C63E2966D574BAC7FA29FA1C02BA4" ma:contentTypeVersion="98" ma:contentTypeDescription="Create a new document." ma:contentTypeScope="" ma:versionID="72ffdacf24ad61814a65612550bad4ad">
  <xsd:schema xmlns:xsd="http://www.w3.org/2001/XMLSchema" xmlns:xs="http://www.w3.org/2001/XMLSchema" xmlns:p="http://schemas.microsoft.com/office/2006/metadata/properties" xmlns:ns1="http://schemas.microsoft.com/sharepoint/v3" xmlns:ns2="20d02952-d31b-495f-a695-8ffb0e03127d" xmlns:ns3="1bea585b-a31c-4302-9aa5-ce6719896981" targetNamespace="http://schemas.microsoft.com/office/2006/metadata/properties" ma:root="true" ma:fieldsID="2d5fe685d1ab07fcbb5cd4b6b2a969af" ns1:_="" ns2:_="" ns3:_="">
    <xsd:import namespace="http://schemas.microsoft.com/sharepoint/v3"/>
    <xsd:import namespace="20d02952-d31b-495f-a695-8ffb0e03127d"/>
    <xsd:import namespace="1bea585b-a31c-4302-9aa5-ce67198969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1:_dlc_Exempt" minOccurs="0"/>
                <xsd:element ref="ns1:_dlc_ExpireDateSaved" minOccurs="0"/>
                <xsd:element ref="ns1:_dlc_ExpireDat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6" nillable="true" ma:displayName="Exempt from Policy" ma:hidden="true" ma:internalName="_dlc_Exempt" ma:readOnly="true">
      <xsd:simpleType>
        <xsd:restriction base="dms:Unknown"/>
      </xsd:simpleType>
    </xsd:element>
    <xsd:element name="_dlc_ExpireDateSaved" ma:index="17" nillable="true" ma:displayName="Original Expiration Date" ma:hidden="true" ma:internalName="_dlc_ExpireDateSaved" ma:readOnly="true">
      <xsd:simpleType>
        <xsd:restriction base="dms:DateTime"/>
      </xsd:simpleType>
    </xsd:element>
    <xsd:element name="_dlc_ExpireDate" ma:index="18"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0d02952-d31b-495f-a695-8ffb0e03127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ea585b-a31c-4302-9aa5-ce671989698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Document</p:Name>
  <p:Description/>
  <p:Statement/>
  <p:PolicyItems>
    <p:PolicyItem featureId="Microsoft.Office.RecordsManagement.PolicyFeatures.Expiration" staticId="0x010100105C63E2966D574BAC7FA29FA1C02BA4" UniqueId="29264d88-eec5-4edd-9710-11fed72b8f65">
      <p:Name>Retention</p:Name>
      <p:Description>Automatic scheduling of content for processing, and performing a retention action on content that has reached its due date.</p:Description>
      <p:CustomData/>
    </p:PolicyItem>
  </p:PolicyItems>
</p:Policy>
</file>

<file path=customXml/item3.xml><?xml version="1.0" encoding="utf-8"?>
<?mso-contentType ?>
<PolicyDirtyBag xmlns="microsoft.office.server.policy.changes">
  <Microsoft.Office.RecordsManagement.PolicyFeatures.Expiration op="Change"/>
</PolicyDirtyBag>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463D97-BF8D-4805-940F-A3AFA9301670}"/>
</file>

<file path=customXml/itemProps2.xml><?xml version="1.0" encoding="utf-8"?>
<ds:datastoreItem xmlns:ds="http://schemas.openxmlformats.org/officeDocument/2006/customXml" ds:itemID="{5DD1291A-B16A-4544-8446-40950D79F3FF}"/>
</file>

<file path=customXml/itemProps3.xml><?xml version="1.0" encoding="utf-8"?>
<ds:datastoreItem xmlns:ds="http://schemas.openxmlformats.org/officeDocument/2006/customXml" ds:itemID="{29F88660-EA8B-49B1-8D14-F979DAC106F8}"/>
</file>

<file path=customXml/itemProps4.xml><?xml version="1.0" encoding="utf-8"?>
<ds:datastoreItem xmlns:ds="http://schemas.openxmlformats.org/officeDocument/2006/customXml" ds:itemID="{B6A59DB3-A57D-410E-B393-5E30170E6061}"/>
</file>

<file path=customXml/itemProps5.xml><?xml version="1.0" encoding="utf-8"?>
<ds:datastoreItem xmlns:ds="http://schemas.openxmlformats.org/officeDocument/2006/customXml" ds:itemID="{A343BEBA-3099-430D-80F4-255EA80F3325}"/>
</file>

<file path=docProps/app.xml><?xml version="1.0" encoding="utf-8"?>
<Properties xmlns="http://schemas.openxmlformats.org/officeDocument/2006/extended-properties" xmlns:vt="http://schemas.openxmlformats.org/officeDocument/2006/docPropsVTypes">
  <TotalTime>0</TotalTime>
  <Words>1466</Words>
  <Application>Microsoft Office PowerPoint</Application>
  <PresentationFormat>On-screen Show (4:3)</PresentationFormat>
  <Paragraphs>64</Paragraphs>
  <Slides>22</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Blank Presentation</vt:lpstr>
      <vt:lpstr>PowerPoint Presentation</vt:lpstr>
      <vt:lpstr>PowerPoint Presentation</vt:lpstr>
      <vt:lpstr>         “Los Pueblos Indígenas deberán hablar y representarse a sí mismos ante la comunidad del mundo.” - Principios Rectores del CITI </vt:lpstr>
      <vt:lpstr>PowerPoint Presentation</vt:lpstr>
      <vt:lpstr>La Declaración de la ONU: las “Normas Mínimas” </vt:lpstr>
      <vt:lpstr>Procedimientos Especiales de la ONU sobre Derechos Humanos:  Relatores y Comités  </vt:lpstr>
      <vt:lpstr>La presentación del CITI al Relator Especial de la ONU sobre los Derechos de los Pueblos Indígenas y Libertad de Religión y Creencia, y al Experto Independiente de la ONU  en el Campo de Derechos Culturales, 26 abril 2011</vt:lpstr>
      <vt:lpstr>PowerPoint Presentation</vt:lpstr>
      <vt:lpstr>Organos de Tratados de la ONU:  el Comité para la Eliminación de la Discriminación Racial de la ONU (CERD)</vt:lpstr>
      <vt:lpstr>Acción Urgente Conjunta sobre los Defensores Indígenas de Derechos Humanos de las Filipinas por CITI/KATRIBU ante el CERD presentada el 26 de marzo de 2018</vt:lpstr>
      <vt:lpstr>PowerPoint Presentation</vt:lpstr>
      <vt:lpstr>PowerPoint Presentation</vt:lpstr>
      <vt:lpstr>Artículo 29 de la Declaración de la ONU </vt:lpstr>
      <vt:lpstr>En junio de 2015, el Comité sobre los Derechos del Niño de la ONU reconoció la “Salud Ambiental” como una nueva categoría de derechos humanos para la protección de la salud de los niños y la materna  </vt:lpstr>
      <vt:lpstr>PowerPoint Presentation</vt:lpstr>
      <vt:lpstr>PowerPoint Presentation</vt:lpstr>
      <vt:lpstr>En reunión con el Gobierno Mexicano (INPI) y Autoridades Tradicionales Yaqui, 31 de mayo de 2019, para discutir la implementación de las recomendaciones del CDN  </vt:lpstr>
      <vt:lpstr>PowerPoint Presentation</vt:lpstr>
      <vt:lpstr>Entregada en abril 2019: Presentación al Grupo de Trabajo de la ONU sobre Desapariciones Forzadas o Involuntarias, referentes a los Niños que aún están desaparecidos de las Escuelas Residenciales   </vt:lpstr>
      <vt:lpstr>El Grupo de Trabajo de la ONU sobre Desapariciones Forzadas o Involuntarias (WGEID, por sus siglas en inglés) es uno de los Procedimientos Especiales temáticos y fiscalizados por el Consejo de Derechos Humanos de las Naciones Unidas. Su propósito primordial es el ayudar a familiares a determinar el paradero de los miembros de su familia. </vt:lpstr>
      <vt:lpstr>Haciendo Presentaciones de Derechos  Humanos y de Testimonios Efectivas   </vt:lpstr>
      <vt:lpstr>Choque,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Tai Pelli</cp:lastModifiedBy>
  <cp:revision>1</cp:revision>
  <dcterms:modified xsi:type="dcterms:W3CDTF">2020-05-08T22:32:48Z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0x010100105C63E2966D574BAC7FA29FA1C02BA4</vt:lpwstr>
  </property>
  <property fmtid="{D5CDD505-2E9C-101B-9397-08002B2CF9AE}" pid="3" name="ContentTypeId">
    <vt:lpwstr>0x010100105C63E2966D574BAC7FA29FA1C02BA4</vt:lpwstr>
  </property>
  <property fmtid="{D5CDD505-2E9C-101B-9397-08002B2CF9AE}" pid="4" name="ItemRetentionFormula">
    <vt:lpwstr/>
  </property>
</Properties>
</file>