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317" r:id="rId3"/>
    <p:sldId id="321" r:id="rId4"/>
    <p:sldId id="298" r:id="rId5"/>
    <p:sldId id="330" r:id="rId6"/>
    <p:sldId id="329" r:id="rId7"/>
    <p:sldId id="328" r:id="rId8"/>
    <p:sldId id="313" r:id="rId9"/>
    <p:sldId id="310" r:id="rId10"/>
    <p:sldId id="316" r:id="rId11"/>
    <p:sldId id="292" r:id="rId12"/>
    <p:sldId id="297" r:id="rId13"/>
    <p:sldId id="320" r:id="rId14"/>
    <p:sldId id="305" r:id="rId15"/>
    <p:sldId id="294" r:id="rId16"/>
    <p:sldId id="323" r:id="rId17"/>
    <p:sldId id="322" r:id="rId18"/>
    <p:sldId id="324" r:id="rId19"/>
    <p:sldId id="318" r:id="rId20"/>
    <p:sldId id="326" r:id="rId21"/>
    <p:sldId id="325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2801" autoAdjust="0"/>
  </p:normalViewPr>
  <p:slideViewPr>
    <p:cSldViewPr snapToGrid="0">
      <p:cViewPr varScale="1">
        <p:scale>
          <a:sx n="71" d="100"/>
          <a:sy n="71" d="100"/>
        </p:scale>
        <p:origin x="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21A4A-D8C7-FD4F-829E-C4647A7C1ED8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DFA05-9A16-2E4E-B614-B25542F9844D}">
      <dgm:prSet phldrT="[Text]"/>
      <dgm:spPr/>
      <dgm:t>
        <a:bodyPr/>
        <a:lstStyle/>
        <a:p>
          <a:r>
            <a:rPr lang="en-US" dirty="0" smtClean="0"/>
            <a:t>International</a:t>
          </a:r>
          <a:endParaRPr lang="en-US" dirty="0"/>
        </a:p>
      </dgm:t>
    </dgm:pt>
    <dgm:pt modelId="{4A7B193E-BAE3-9449-8D7C-E076D7997C4C}" type="parTrans" cxnId="{EF9BA0A9-56D6-0046-8299-436C361B6720}">
      <dgm:prSet/>
      <dgm:spPr/>
      <dgm:t>
        <a:bodyPr/>
        <a:lstStyle/>
        <a:p>
          <a:endParaRPr lang="en-US"/>
        </a:p>
      </dgm:t>
    </dgm:pt>
    <dgm:pt modelId="{D951B2EA-D117-8843-BC47-C404ED8BCBF8}" type="sibTrans" cxnId="{EF9BA0A9-56D6-0046-8299-436C361B6720}">
      <dgm:prSet/>
      <dgm:spPr/>
      <dgm:t>
        <a:bodyPr/>
        <a:lstStyle/>
        <a:p>
          <a:endParaRPr lang="en-US"/>
        </a:p>
      </dgm:t>
    </dgm:pt>
    <dgm:pt modelId="{B6D8E2BC-5DF9-E54F-97F2-1DCB59E7E64C}">
      <dgm:prSet phldrT="[Text]"/>
      <dgm:spPr/>
      <dgm:t>
        <a:bodyPr/>
        <a:lstStyle/>
        <a:p>
          <a:r>
            <a:rPr lang="en-US" dirty="0" smtClean="0"/>
            <a:t>Indigenous/Tribal</a:t>
          </a:r>
          <a:endParaRPr lang="en-US" dirty="0"/>
        </a:p>
      </dgm:t>
    </dgm:pt>
    <dgm:pt modelId="{80C69049-B6EC-4940-9168-84A77ED65B00}" type="parTrans" cxnId="{651E0AC4-A471-8841-B923-2DC55FD0D23C}">
      <dgm:prSet/>
      <dgm:spPr/>
      <dgm:t>
        <a:bodyPr/>
        <a:lstStyle/>
        <a:p>
          <a:endParaRPr lang="en-US"/>
        </a:p>
      </dgm:t>
    </dgm:pt>
    <dgm:pt modelId="{E768DAB4-163E-914F-A126-57AAC2781EA5}" type="sibTrans" cxnId="{651E0AC4-A471-8841-B923-2DC55FD0D23C}">
      <dgm:prSet/>
      <dgm:spPr/>
      <dgm:t>
        <a:bodyPr/>
        <a:lstStyle/>
        <a:p>
          <a:endParaRPr lang="en-US"/>
        </a:p>
      </dgm:t>
    </dgm:pt>
    <dgm:pt modelId="{5557556A-EC34-4A44-83B7-4D550B12D518}">
      <dgm:prSet phldrT="[Text]"/>
      <dgm:spPr/>
      <dgm:t>
        <a:bodyPr/>
        <a:lstStyle/>
        <a:p>
          <a:r>
            <a:rPr lang="en-US" dirty="0" smtClean="0"/>
            <a:t>Nation-States</a:t>
          </a:r>
          <a:endParaRPr lang="en-US" dirty="0"/>
        </a:p>
      </dgm:t>
    </dgm:pt>
    <dgm:pt modelId="{DFBE1043-6304-194F-ADB3-5443B00C72B6}" type="parTrans" cxnId="{8F57885E-FD0E-924A-BFE5-2C58043C3D9E}">
      <dgm:prSet/>
      <dgm:spPr/>
      <dgm:t>
        <a:bodyPr/>
        <a:lstStyle/>
        <a:p>
          <a:endParaRPr lang="en-US"/>
        </a:p>
      </dgm:t>
    </dgm:pt>
    <dgm:pt modelId="{0BC9FAD2-9B16-1C45-805A-00723312D1CB}" type="sibTrans" cxnId="{8F57885E-FD0E-924A-BFE5-2C58043C3D9E}">
      <dgm:prSet/>
      <dgm:spPr/>
      <dgm:t>
        <a:bodyPr/>
        <a:lstStyle/>
        <a:p>
          <a:endParaRPr lang="en-US"/>
        </a:p>
      </dgm:t>
    </dgm:pt>
    <dgm:pt modelId="{B62C3665-EAD9-2B47-AEC3-79B8CC7D29D2}" type="pres">
      <dgm:prSet presAssocID="{89C21A4A-D8C7-FD4F-829E-C4647A7C1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EBE29A-D831-E046-A8A1-B240645DA23C}" type="pres">
      <dgm:prSet presAssocID="{7CFDFA05-9A16-2E4E-B614-B25542F9844D}" presName="node" presStyleLbl="node1" presStyleIdx="0" presStyleCnt="3" custRadScaleRad="94150" custRadScaleInc="193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BDD41-8238-B94F-88EC-9C99EDCFE992}" type="pres">
      <dgm:prSet presAssocID="{D951B2EA-D117-8843-BC47-C404ED8BCBF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21BB4AD-2B1B-A840-AA6D-32A36DD0EDEE}" type="pres">
      <dgm:prSet presAssocID="{D951B2EA-D117-8843-BC47-C404ED8BCBF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035B1E-D96A-D841-BC05-6BD2E62D7AEF}" type="pres">
      <dgm:prSet presAssocID="{B6D8E2BC-5DF9-E54F-97F2-1DCB59E7E64C}" presName="node" presStyleLbl="node1" presStyleIdx="1" presStyleCnt="3" custRadScaleRad="79969" custRadScaleInc="-205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3CD63-BFF2-8445-9EA6-01DE06E8EF7F}" type="pres">
      <dgm:prSet presAssocID="{E768DAB4-163E-914F-A126-57AAC2781EA5}" presName="sibTrans" presStyleLbl="sibTrans2D1" presStyleIdx="1" presStyleCnt="3" custLinFactNeighborX="-18430" custLinFactNeighborY="-7565"/>
      <dgm:spPr/>
      <dgm:t>
        <a:bodyPr/>
        <a:lstStyle/>
        <a:p>
          <a:endParaRPr lang="en-US"/>
        </a:p>
      </dgm:t>
    </dgm:pt>
    <dgm:pt modelId="{F6DDB3EB-7006-C64E-9936-33FC8EFC0155}" type="pres">
      <dgm:prSet presAssocID="{E768DAB4-163E-914F-A126-57AAC2781EA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6AA32BF-5EBE-C94D-A61F-B449CE827FE0}" type="pres">
      <dgm:prSet presAssocID="{5557556A-EC34-4A44-83B7-4D550B12D518}" presName="node" presStyleLbl="node1" presStyleIdx="2" presStyleCnt="3" custRadScaleRad="95583" custRadScaleInc="6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E0400-74FE-FE44-B248-B7449FD2E27E}" type="pres">
      <dgm:prSet presAssocID="{0BC9FAD2-9B16-1C45-805A-00723312D1CB}" presName="sibTrans" presStyleLbl="sibTrans2D1" presStyleIdx="2" presStyleCnt="3" custLinFactNeighborX="-4635" custLinFactNeighborY="-7571"/>
      <dgm:spPr/>
      <dgm:t>
        <a:bodyPr/>
        <a:lstStyle/>
        <a:p>
          <a:endParaRPr lang="en-US"/>
        </a:p>
      </dgm:t>
    </dgm:pt>
    <dgm:pt modelId="{AC967EDC-8BED-D248-A4DF-858DD9FE8576}" type="pres">
      <dgm:prSet presAssocID="{0BC9FAD2-9B16-1C45-805A-00723312D1C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2CCA1FA-66F4-45A6-B1A1-4B1B6CC5DC15}" type="presOf" srcId="{E768DAB4-163E-914F-A126-57AAC2781EA5}" destId="{F6DDB3EB-7006-C64E-9936-33FC8EFC0155}" srcOrd="1" destOrd="0" presId="urn:microsoft.com/office/officeart/2005/8/layout/cycle7"/>
    <dgm:cxn modelId="{6702BC22-6B06-4552-8B4C-A611B75B75CF}" type="presOf" srcId="{0BC9FAD2-9B16-1C45-805A-00723312D1CB}" destId="{3CDE0400-74FE-FE44-B248-B7449FD2E27E}" srcOrd="0" destOrd="0" presId="urn:microsoft.com/office/officeart/2005/8/layout/cycle7"/>
    <dgm:cxn modelId="{651E0AC4-A471-8841-B923-2DC55FD0D23C}" srcId="{89C21A4A-D8C7-FD4F-829E-C4647A7C1ED8}" destId="{B6D8E2BC-5DF9-E54F-97F2-1DCB59E7E64C}" srcOrd="1" destOrd="0" parTransId="{80C69049-B6EC-4940-9168-84A77ED65B00}" sibTransId="{E768DAB4-163E-914F-A126-57AAC2781EA5}"/>
    <dgm:cxn modelId="{2461CC64-1A2C-48DC-B8CA-CBE19FCDFB83}" type="presOf" srcId="{89C21A4A-D8C7-FD4F-829E-C4647A7C1ED8}" destId="{B62C3665-EAD9-2B47-AEC3-79B8CC7D29D2}" srcOrd="0" destOrd="0" presId="urn:microsoft.com/office/officeart/2005/8/layout/cycle7"/>
    <dgm:cxn modelId="{EB735F4B-AD7B-4E12-96A1-87034AE013D6}" type="presOf" srcId="{0BC9FAD2-9B16-1C45-805A-00723312D1CB}" destId="{AC967EDC-8BED-D248-A4DF-858DD9FE8576}" srcOrd="1" destOrd="0" presId="urn:microsoft.com/office/officeart/2005/8/layout/cycle7"/>
    <dgm:cxn modelId="{8F57885E-FD0E-924A-BFE5-2C58043C3D9E}" srcId="{89C21A4A-D8C7-FD4F-829E-C4647A7C1ED8}" destId="{5557556A-EC34-4A44-83B7-4D550B12D518}" srcOrd="2" destOrd="0" parTransId="{DFBE1043-6304-194F-ADB3-5443B00C72B6}" sibTransId="{0BC9FAD2-9B16-1C45-805A-00723312D1CB}"/>
    <dgm:cxn modelId="{17BB3095-F218-495A-82BD-3C8D56AC0967}" type="presOf" srcId="{5557556A-EC34-4A44-83B7-4D550B12D518}" destId="{56AA32BF-5EBE-C94D-A61F-B449CE827FE0}" srcOrd="0" destOrd="0" presId="urn:microsoft.com/office/officeart/2005/8/layout/cycle7"/>
    <dgm:cxn modelId="{41B0A4F6-FB11-4AB3-AB7E-3C328D108151}" type="presOf" srcId="{D951B2EA-D117-8843-BC47-C404ED8BCBF8}" destId="{232BDD41-8238-B94F-88EC-9C99EDCFE992}" srcOrd="0" destOrd="0" presId="urn:microsoft.com/office/officeart/2005/8/layout/cycle7"/>
    <dgm:cxn modelId="{EF9BA0A9-56D6-0046-8299-436C361B6720}" srcId="{89C21A4A-D8C7-FD4F-829E-C4647A7C1ED8}" destId="{7CFDFA05-9A16-2E4E-B614-B25542F9844D}" srcOrd="0" destOrd="0" parTransId="{4A7B193E-BAE3-9449-8D7C-E076D7997C4C}" sibTransId="{D951B2EA-D117-8843-BC47-C404ED8BCBF8}"/>
    <dgm:cxn modelId="{2546F43E-73CA-4527-A877-B535F0A5CD18}" type="presOf" srcId="{D951B2EA-D117-8843-BC47-C404ED8BCBF8}" destId="{B21BB4AD-2B1B-A840-AA6D-32A36DD0EDEE}" srcOrd="1" destOrd="0" presId="urn:microsoft.com/office/officeart/2005/8/layout/cycle7"/>
    <dgm:cxn modelId="{938686D0-AFE0-4637-BD1D-400E280AE9D3}" type="presOf" srcId="{B6D8E2BC-5DF9-E54F-97F2-1DCB59E7E64C}" destId="{17035B1E-D96A-D841-BC05-6BD2E62D7AEF}" srcOrd="0" destOrd="0" presId="urn:microsoft.com/office/officeart/2005/8/layout/cycle7"/>
    <dgm:cxn modelId="{DBA6D14F-34BD-4A7E-A3C4-A6197012C458}" type="presOf" srcId="{7CFDFA05-9A16-2E4E-B614-B25542F9844D}" destId="{D5EBE29A-D831-E046-A8A1-B240645DA23C}" srcOrd="0" destOrd="0" presId="urn:microsoft.com/office/officeart/2005/8/layout/cycle7"/>
    <dgm:cxn modelId="{C4ACF219-6693-4DCC-8428-AD71BBDE9198}" type="presOf" srcId="{E768DAB4-163E-914F-A126-57AAC2781EA5}" destId="{F6B3CD63-BFF2-8445-9EA6-01DE06E8EF7F}" srcOrd="0" destOrd="0" presId="urn:microsoft.com/office/officeart/2005/8/layout/cycle7"/>
    <dgm:cxn modelId="{4A1F2797-9ABC-45C9-9F08-8CD3F2DF4FBA}" type="presParOf" srcId="{B62C3665-EAD9-2B47-AEC3-79B8CC7D29D2}" destId="{D5EBE29A-D831-E046-A8A1-B240645DA23C}" srcOrd="0" destOrd="0" presId="urn:microsoft.com/office/officeart/2005/8/layout/cycle7"/>
    <dgm:cxn modelId="{05CAD14C-9CA4-4805-8BB6-A66E808463F0}" type="presParOf" srcId="{B62C3665-EAD9-2B47-AEC3-79B8CC7D29D2}" destId="{232BDD41-8238-B94F-88EC-9C99EDCFE992}" srcOrd="1" destOrd="0" presId="urn:microsoft.com/office/officeart/2005/8/layout/cycle7"/>
    <dgm:cxn modelId="{98260D0D-43F4-4DA1-92EE-FFC0F1186A29}" type="presParOf" srcId="{232BDD41-8238-B94F-88EC-9C99EDCFE992}" destId="{B21BB4AD-2B1B-A840-AA6D-32A36DD0EDEE}" srcOrd="0" destOrd="0" presId="urn:microsoft.com/office/officeart/2005/8/layout/cycle7"/>
    <dgm:cxn modelId="{CF6A6F2B-F2BB-4657-9FF9-3043E3725E4C}" type="presParOf" srcId="{B62C3665-EAD9-2B47-AEC3-79B8CC7D29D2}" destId="{17035B1E-D96A-D841-BC05-6BD2E62D7AEF}" srcOrd="2" destOrd="0" presId="urn:microsoft.com/office/officeart/2005/8/layout/cycle7"/>
    <dgm:cxn modelId="{80A5617D-2E24-4422-A4F1-298821273867}" type="presParOf" srcId="{B62C3665-EAD9-2B47-AEC3-79B8CC7D29D2}" destId="{F6B3CD63-BFF2-8445-9EA6-01DE06E8EF7F}" srcOrd="3" destOrd="0" presId="urn:microsoft.com/office/officeart/2005/8/layout/cycle7"/>
    <dgm:cxn modelId="{6A69F7E4-411C-4B38-8968-72CB3F8A1DAF}" type="presParOf" srcId="{F6B3CD63-BFF2-8445-9EA6-01DE06E8EF7F}" destId="{F6DDB3EB-7006-C64E-9936-33FC8EFC0155}" srcOrd="0" destOrd="0" presId="urn:microsoft.com/office/officeart/2005/8/layout/cycle7"/>
    <dgm:cxn modelId="{3705658B-4335-4852-BC74-3FA891F2CF9C}" type="presParOf" srcId="{B62C3665-EAD9-2B47-AEC3-79B8CC7D29D2}" destId="{56AA32BF-5EBE-C94D-A61F-B449CE827FE0}" srcOrd="4" destOrd="0" presId="urn:microsoft.com/office/officeart/2005/8/layout/cycle7"/>
    <dgm:cxn modelId="{1154B713-124E-4E01-8E4A-ACAE06DE976D}" type="presParOf" srcId="{B62C3665-EAD9-2B47-AEC3-79B8CC7D29D2}" destId="{3CDE0400-74FE-FE44-B248-B7449FD2E27E}" srcOrd="5" destOrd="0" presId="urn:microsoft.com/office/officeart/2005/8/layout/cycle7"/>
    <dgm:cxn modelId="{AF1FF549-8D1F-4257-9B05-1B26A5AE1199}" type="presParOf" srcId="{3CDE0400-74FE-FE44-B248-B7449FD2E27E}" destId="{AC967EDC-8BED-D248-A4DF-858DD9FE857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BE29A-D831-E046-A8A1-B240645DA23C}">
      <dsp:nvSpPr>
        <dsp:cNvPr id="0" name=""/>
        <dsp:cNvSpPr/>
      </dsp:nvSpPr>
      <dsp:spPr>
        <a:xfrm>
          <a:off x="3631979" y="3129142"/>
          <a:ext cx="2226342" cy="1113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International</a:t>
          </a:r>
          <a:endParaRPr lang="en-US" sz="2100" kern="1200" dirty="0"/>
        </a:p>
      </dsp:txBody>
      <dsp:txXfrm>
        <a:off x="3664583" y="3161746"/>
        <a:ext cx="2161134" cy="1047963"/>
      </dsp:txXfrm>
    </dsp:sp>
    <dsp:sp modelId="{232BDD41-8238-B94F-88EC-9C99EDCFE992}">
      <dsp:nvSpPr>
        <dsp:cNvPr id="0" name=""/>
        <dsp:cNvSpPr/>
      </dsp:nvSpPr>
      <dsp:spPr>
        <a:xfrm rot="14020264">
          <a:off x="3239652" y="2200624"/>
          <a:ext cx="1113353" cy="38960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356535" y="2278546"/>
        <a:ext cx="879587" cy="233765"/>
      </dsp:txXfrm>
    </dsp:sp>
    <dsp:sp modelId="{17035B1E-D96A-D841-BC05-6BD2E62D7AEF}">
      <dsp:nvSpPr>
        <dsp:cNvPr id="0" name=""/>
        <dsp:cNvSpPr/>
      </dsp:nvSpPr>
      <dsp:spPr>
        <a:xfrm>
          <a:off x="1734334" y="548544"/>
          <a:ext cx="2226342" cy="1113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Indigenous/Tribal</a:t>
          </a:r>
          <a:endParaRPr lang="en-US" sz="2100" kern="1200" dirty="0"/>
        </a:p>
      </dsp:txBody>
      <dsp:txXfrm>
        <a:off x="1766938" y="581148"/>
        <a:ext cx="2161134" cy="1047963"/>
      </dsp:txXfrm>
    </dsp:sp>
    <dsp:sp modelId="{F6B3CD63-BFF2-8445-9EA6-01DE06E8EF7F}">
      <dsp:nvSpPr>
        <dsp:cNvPr id="0" name=""/>
        <dsp:cNvSpPr/>
      </dsp:nvSpPr>
      <dsp:spPr>
        <a:xfrm rot="7421402">
          <a:off x="1225443" y="2171145"/>
          <a:ext cx="1113353" cy="38960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342326" y="2249067"/>
        <a:ext cx="879587" cy="233765"/>
      </dsp:txXfrm>
    </dsp:sp>
    <dsp:sp modelId="{56AA32BF-5EBE-C94D-A61F-B449CE827FE0}">
      <dsp:nvSpPr>
        <dsp:cNvPr id="0" name=""/>
        <dsp:cNvSpPr/>
      </dsp:nvSpPr>
      <dsp:spPr>
        <a:xfrm>
          <a:off x="13945" y="3129132"/>
          <a:ext cx="2226342" cy="1113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Nation-States</a:t>
          </a:r>
          <a:endParaRPr lang="en-US" sz="2100" kern="1200" dirty="0"/>
        </a:p>
      </dsp:txBody>
      <dsp:txXfrm>
        <a:off x="46549" y="3161736"/>
        <a:ext cx="2161134" cy="1047963"/>
      </dsp:txXfrm>
    </dsp:sp>
    <dsp:sp modelId="{3CDE0400-74FE-FE44-B248-B7449FD2E27E}">
      <dsp:nvSpPr>
        <dsp:cNvPr id="0" name=""/>
        <dsp:cNvSpPr/>
      </dsp:nvSpPr>
      <dsp:spPr>
        <a:xfrm rot="10">
          <a:off x="2327853" y="3461420"/>
          <a:ext cx="1113353" cy="38960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44736" y="3539342"/>
        <a:ext cx="879587" cy="233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203E3-F013-4742-9B40-D02C509B62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CE96B-7C97-49B0-AC68-697D6566A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%20expertmechanism@ohchr.or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chr.org/en/issues/ipeoples/emrip/pages/emripindex.aspx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chr.org/en/issues/ipeoples/emrip/pages/emripindex.aspx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118" y="4448400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spc="0" dirty="0" smtClean="0">
                <a:latin typeface="Candara" panose="020E0502030303020204" pitchFamily="34" charset="0"/>
              </a:rPr>
              <a:t/>
            </a:r>
            <a:br>
              <a:rPr lang="en-US" sz="3000" spc="0" dirty="0" smtClean="0">
                <a:latin typeface="Candara" panose="020E0502030303020204" pitchFamily="34" charset="0"/>
              </a:rPr>
            </a:br>
            <a:r>
              <a:rPr lang="en-US" sz="3000" spc="0" dirty="0" smtClean="0">
                <a:latin typeface="Candara" panose="020E0502030303020204" pitchFamily="34" charset="0"/>
              </a:rPr>
              <a:t>Kristen  Carpenter, Chair-Rapporteur</a:t>
            </a:r>
            <a:br>
              <a:rPr lang="en-US" sz="3000" spc="0" dirty="0" smtClean="0">
                <a:latin typeface="Candara" panose="020E0502030303020204" pitchFamily="34" charset="0"/>
              </a:rPr>
            </a:br>
            <a:r>
              <a:rPr lang="en-US" sz="3000" spc="0" dirty="0" smtClean="0">
                <a:latin typeface="Candara" panose="020E0502030303020204" pitchFamily="34" charset="0"/>
              </a:rPr>
              <a:t>May 1, 2020</a:t>
            </a:r>
            <a:br>
              <a:rPr lang="en-US" sz="3000" spc="0" dirty="0" smtClean="0">
                <a:latin typeface="Candara" panose="020E0502030303020204" pitchFamily="34" charset="0"/>
              </a:rPr>
            </a:br>
            <a:endParaRPr lang="en-US" sz="3000" spc="0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018" y="3694375"/>
            <a:ext cx="10925782" cy="7540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dirty="0" smtClean="0"/>
              <a:t>The UN Expert Mechanism</a:t>
            </a:r>
          </a:p>
          <a:p>
            <a:pPr algn="ctr">
              <a:spcBef>
                <a:spcPts val="0"/>
              </a:spcBef>
            </a:pPr>
            <a:r>
              <a:rPr lang="en-US" sz="4000" dirty="0" smtClean="0"/>
              <a:t>on the Rights of Indigenous Peoples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24" y="1238595"/>
            <a:ext cx="1862051" cy="17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Engagement: </a:t>
            </a:r>
            <a:r>
              <a:rPr lang="en-US" i="1" dirty="0" smtClean="0"/>
              <a:t>New Zealand 2019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652025" cy="3811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Assist Maori and the national government in developing a national action plan to implement the Declaration in New Zealand</a:t>
            </a:r>
            <a:endParaRPr lang="en-US" dirty="0"/>
          </a:p>
        </p:txBody>
      </p:sp>
      <p:pic>
        <p:nvPicPr>
          <p:cNvPr id="2050" name="Picture 2" descr="Image result for maori implementation undr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37" y="2057400"/>
            <a:ext cx="6458445" cy="33325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6" y="457200"/>
            <a:ext cx="4295370" cy="1600200"/>
          </a:xfrm>
        </p:spPr>
        <p:txBody>
          <a:bodyPr/>
          <a:lstStyle/>
          <a:p>
            <a:r>
              <a:rPr lang="en-US" dirty="0" smtClean="0"/>
              <a:t>Country Engagement: Yaqui People &amp; Sweden</a:t>
            </a:r>
            <a:r>
              <a:rPr lang="en-US" i="1" dirty="0" smtClean="0"/>
              <a:t> (ongoing)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891" y="2057400"/>
            <a:ext cx="3652025" cy="3811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Facilitate dialogue &amp; provide technical assistance regarding repatriation of a ceremonial object consistent with Declaration Arts 11 &amp; 12</a:t>
            </a:r>
            <a:endParaRPr lang="en-US" dirty="0"/>
          </a:p>
        </p:txBody>
      </p:sp>
      <p:pic>
        <p:nvPicPr>
          <p:cNvPr id="1028" name="Picture 4" descr="Image result for maaso kov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xfrm>
            <a:off x="5199915" y="995363"/>
            <a:ext cx="6172200" cy="48736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36884" cy="1600200"/>
          </a:xfrm>
        </p:spPr>
        <p:txBody>
          <a:bodyPr/>
          <a:lstStyle/>
          <a:p>
            <a:r>
              <a:rPr lang="en-US" dirty="0" smtClean="0"/>
              <a:t>2015 Study on Cultural Heritage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5943601" y="853068"/>
            <a:ext cx="5280102" cy="47615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wipo igc june 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58" y="1280416"/>
            <a:ext cx="3111635" cy="17425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.unesco.org/sites/default/files/styles/banner_sec_col_234x100/public/2019_international_year_indigenous_languages_logo_en.jpg?itok=xvil4H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47" y="3312680"/>
            <a:ext cx="1792983" cy="16167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unesco indigeno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8821"/>
          <a:stretch/>
        </p:blipFill>
        <p:spPr bwMode="auto">
          <a:xfrm>
            <a:off x="8704475" y="3317338"/>
            <a:ext cx="2018845" cy="1607437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47" y="1462087"/>
            <a:ext cx="3932237" cy="1600200"/>
          </a:xfrm>
        </p:spPr>
        <p:txBody>
          <a:bodyPr/>
          <a:lstStyle/>
          <a:p>
            <a:r>
              <a:rPr lang="en-US" dirty="0" smtClean="0"/>
              <a:t>2016 Study on Business &amp; Entrepreneurship</a:t>
            </a:r>
            <a:endParaRPr lang="en-US" dirty="0"/>
          </a:p>
        </p:txBody>
      </p:sp>
      <p:pic>
        <p:nvPicPr>
          <p:cNvPr id="5122" name="Picture 2" descr="https://www.technoserve.org/files/images/success_stories/guatemalan-womans-entrepreneurial-drive-revives-a-community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1462087"/>
            <a:ext cx="5905500" cy="3924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56" y="1414563"/>
            <a:ext cx="4120272" cy="1600200"/>
          </a:xfrm>
        </p:spPr>
        <p:txBody>
          <a:bodyPr/>
          <a:lstStyle/>
          <a:p>
            <a:r>
              <a:rPr lang="en-US" dirty="0" smtClean="0"/>
              <a:t>2018 Study on Free Prior and Informed Consent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71" y="1414563"/>
            <a:ext cx="6053542" cy="427611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16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726" y="1109662"/>
            <a:ext cx="3652025" cy="1600200"/>
          </a:xfrm>
        </p:spPr>
        <p:txBody>
          <a:bodyPr/>
          <a:lstStyle/>
          <a:p>
            <a:r>
              <a:rPr lang="en-US" dirty="0" smtClean="0"/>
              <a:t>2019 Study on Borders, Migration, and Displacement</a:t>
            </a:r>
            <a:endParaRPr lang="en-US" i="1" dirty="0"/>
          </a:p>
        </p:txBody>
      </p:sp>
      <p:pic>
        <p:nvPicPr>
          <p:cNvPr id="5124" name="Picture 4" descr="Image result for haudenosaunee border cross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77" y="1288026"/>
            <a:ext cx="6372578" cy="41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2019 Report on Recognition, Reparations, and Reconciliation</a:t>
            </a:r>
            <a:endParaRPr lang="en-US" dirty="0"/>
          </a:p>
        </p:txBody>
      </p:sp>
      <p:sp>
        <p:nvSpPr>
          <p:cNvPr id="6" name="AutoShape 4" descr="Image result for reconciliation indigeno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reconciliation indigenou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r="2825"/>
          <a:stretch>
            <a:fillRect/>
          </a:stretch>
        </p:blipFill>
        <p:spPr bwMode="auto">
          <a:xfrm>
            <a:off x="5271679" y="987425"/>
            <a:ext cx="5386489" cy="425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71679" y="5359605"/>
            <a:ext cx="291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rooney-web"/>
              </a:rPr>
              <a:t>illustration by Kate </a:t>
            </a:r>
            <a:r>
              <a:rPr lang="en-US" i="1" dirty="0" err="1">
                <a:latin typeface="rooney-web"/>
              </a:rPr>
              <a:t>Traynor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737" y="1549903"/>
            <a:ext cx="3935683" cy="1600200"/>
          </a:xfrm>
        </p:spPr>
        <p:txBody>
          <a:bodyPr/>
          <a:lstStyle/>
          <a:p>
            <a:r>
              <a:rPr lang="en-US" dirty="0" smtClean="0"/>
              <a:t>2020 Study on Indigenous Land Rights</a:t>
            </a:r>
            <a:endParaRPr lang="en-US" i="1" dirty="0"/>
          </a:p>
        </p:txBody>
      </p:sp>
      <p:pic>
        <p:nvPicPr>
          <p:cNvPr id="6146" name="Picture 2" descr="Image result for cherokee lands oklaho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50810"/>
            <a:ext cx="6172200" cy="45468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82" y="118407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2020 Report on Reparation of Indigenous Peoples’ Human Remains and Ceremonial Objects</a:t>
            </a:r>
            <a:endParaRPr lang="en-US" dirty="0"/>
          </a:p>
        </p:txBody>
      </p:sp>
      <p:pic>
        <p:nvPicPr>
          <p:cNvPr id="4100" name="Picture 4" descr="Image result for reburial human remains native americ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07" y="726204"/>
            <a:ext cx="5210226" cy="39076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091" y="5019734"/>
            <a:ext cx="1006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</a:rPr>
              <a:t>“The </a:t>
            </a:r>
            <a:r>
              <a:rPr lang="en-US" dirty="0">
                <a:latin typeface="verdana" panose="020B0604030504040204" pitchFamily="34" charset="0"/>
              </a:rPr>
              <a:t>Expert Mechanism hereby requests contributions from States, indigenous peoples, NHRIs and other stakeholders to this report. Submissions should be sent by e-mail to </a:t>
            </a:r>
            <a:r>
              <a:rPr lang="en-US" dirty="0">
                <a:latin typeface="verdana" panose="020B0604030504040204" pitchFamily="34" charset="0"/>
                <a:hlinkClick r:id="rId3"/>
              </a:rPr>
              <a:t>expertmechanism@ohchr.org</a:t>
            </a:r>
            <a:r>
              <a:rPr lang="en-US" dirty="0">
                <a:latin typeface="verdana" panose="020B0604030504040204" pitchFamily="34" charset="0"/>
              </a:rPr>
              <a:t>, </a:t>
            </a:r>
            <a:r>
              <a:rPr lang="en-US" b="1" dirty="0">
                <a:latin typeface="verdana" panose="020B0604030504040204" pitchFamily="34" charset="0"/>
              </a:rPr>
              <a:t>no later than 15 April 2020,</a:t>
            </a:r>
            <a:r>
              <a:rPr lang="en-US" dirty="0">
                <a:latin typeface="verdana" panose="020B0604030504040204" pitchFamily="34" charset="0"/>
              </a:rPr>
              <a:t> in English, French or Spanish</a:t>
            </a:r>
            <a:r>
              <a:rPr lang="en-US" dirty="0" smtClean="0">
                <a:latin typeface="verdana" panose="020B0604030504040204" pitchFamily="34" charset="0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95" y="1549903"/>
            <a:ext cx="3652025" cy="1600200"/>
          </a:xfrm>
        </p:spPr>
        <p:txBody>
          <a:bodyPr/>
          <a:lstStyle/>
          <a:p>
            <a:r>
              <a:rPr lang="en-US" dirty="0" smtClean="0"/>
              <a:t>2021 Study on the Rights of Indigenous Children</a:t>
            </a:r>
            <a:endParaRPr lang="en-US" i="1" dirty="0"/>
          </a:p>
        </p:txBody>
      </p:sp>
      <p:pic>
        <p:nvPicPr>
          <p:cNvPr id="1030" name="Picture 6" descr="International Year of the World's Indigenous People, 19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633537"/>
            <a:ext cx="5143500" cy="3581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729" y="1103971"/>
            <a:ext cx="3932237" cy="1600200"/>
          </a:xfrm>
        </p:spPr>
        <p:txBody>
          <a:bodyPr/>
          <a:lstStyle/>
          <a:p>
            <a:r>
              <a:rPr lang="en-US" dirty="0" smtClean="0"/>
              <a:t>Access to (International) Justice</a:t>
            </a:r>
            <a:endParaRPr lang="en-US" dirty="0"/>
          </a:p>
        </p:txBody>
      </p:sp>
      <p:pic>
        <p:nvPicPr>
          <p:cNvPr id="4102" name="Picture 6" descr="Image result for united nations flags out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1" y="1732546"/>
            <a:ext cx="6241438" cy="37448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95" y="1549903"/>
            <a:ext cx="3652025" cy="1600200"/>
          </a:xfrm>
        </p:spPr>
        <p:txBody>
          <a:bodyPr/>
          <a:lstStyle/>
          <a:p>
            <a:r>
              <a:rPr lang="en-US" dirty="0" smtClean="0"/>
              <a:t>2021 Report on </a:t>
            </a:r>
            <a:br>
              <a:rPr lang="en-US" dirty="0" smtClean="0"/>
            </a:br>
            <a:r>
              <a:rPr lang="en-US" dirty="0" smtClean="0"/>
              <a:t>Self-Determination </a:t>
            </a:r>
            <a:endParaRPr lang="en-US" i="1" dirty="0"/>
          </a:p>
        </p:txBody>
      </p:sp>
      <p:pic>
        <p:nvPicPr>
          <p:cNvPr id="6148" name="Picture 4" descr="https://www.e-ir.info/wp-content/themes/yamidoo-child/scripts/timthumb.php?src=https://www.e-ir.info/wp-content/uploads/2014/04/Keith-Bacongco.jpg&amp;w=700&amp;h=394&amp;zc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687204"/>
            <a:ext cx="6172200" cy="347406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53" y="1257300"/>
            <a:ext cx="393223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Human Rights Council Session 42</a:t>
            </a:r>
            <a:r>
              <a:rPr lang="en-US" baseline="30000" dirty="0" smtClean="0"/>
              <a:t>nd</a:t>
            </a:r>
            <a:r>
              <a:rPr lang="en-US" dirty="0" smtClean="0"/>
              <a:t> Session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89" y="1257300"/>
            <a:ext cx="5957649" cy="3034429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9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indigenous people at the united 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03" y="815502"/>
            <a:ext cx="9825656" cy="55269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12" y="469549"/>
            <a:ext cx="4431913" cy="1600200"/>
          </a:xfrm>
        </p:spPr>
        <p:txBody>
          <a:bodyPr/>
          <a:lstStyle/>
          <a:p>
            <a:r>
              <a:rPr lang="en-US" dirty="0" smtClean="0"/>
              <a:t>UN Declaration on the Rights of Indigenous Peoples (2007)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6695" y="5525430"/>
            <a:ext cx="5333277" cy="50665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100" name="Picture 4" descr="https://www.un.org/development/desa/dspd/wp-content/uploads/sites/22/2015/07/drips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" y="2273814"/>
            <a:ext cx="2470986" cy="30475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739498"/>
              </p:ext>
            </p:extLst>
          </p:nvPr>
        </p:nvGraphicFramePr>
        <p:xfrm>
          <a:off x="5331252" y="1007926"/>
          <a:ext cx="5906153" cy="453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9482" y="794542"/>
            <a:ext cx="5558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Implementing the Declaration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5701552" y="5635211"/>
            <a:ext cx="523118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oudy Old Style" panose="02020502050305020303" pitchFamily="18" charset="0"/>
              </a:rPr>
              <a:t>Kristen A. Carpenter &amp; Angela R. Riley, </a:t>
            </a:r>
            <a:r>
              <a:rPr lang="en-US" sz="1200" i="1" dirty="0">
                <a:solidFill>
                  <a:schemeClr val="bg1"/>
                </a:solidFill>
                <a:latin typeface="Goudy Old Style" panose="02020502050305020303" pitchFamily="18" charset="0"/>
              </a:rPr>
              <a:t>Indigenous Peoples &amp; the </a:t>
            </a:r>
            <a:r>
              <a:rPr lang="en-US" sz="1200" i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Jurisgenerative</a:t>
            </a:r>
            <a:r>
              <a:rPr lang="en-US" sz="1200" i="1" dirty="0">
                <a:solidFill>
                  <a:schemeClr val="bg1"/>
                </a:solidFill>
                <a:latin typeface="Goudy Old Style" panose="02020502050305020303" pitchFamily="18" charset="0"/>
              </a:rPr>
              <a:t> Moment in Human Rights</a:t>
            </a:r>
            <a:r>
              <a:rPr lang="en-US" sz="1200" dirty="0">
                <a:solidFill>
                  <a:schemeClr val="bg1"/>
                </a:solidFill>
                <a:latin typeface="Goudy Old Style" panose="02020502050305020303" pitchFamily="18" charset="0"/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102 </a:t>
            </a:r>
            <a:r>
              <a:rPr lang="en-US" sz="1200" cap="small" dirty="0">
                <a:solidFill>
                  <a:schemeClr val="bg1"/>
                </a:solidFill>
                <a:latin typeface="Goudy Old Style" panose="02020502050305020303" pitchFamily="18" charset="0"/>
              </a:rPr>
              <a:t>Cal. L. Rev.</a:t>
            </a:r>
            <a:r>
              <a:rPr lang="en-US" sz="12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173 (</a:t>
            </a:r>
            <a:r>
              <a:rPr lang="en-US" sz="1200" dirty="0">
                <a:solidFill>
                  <a:schemeClr val="bg1"/>
                </a:solidFill>
                <a:latin typeface="Goudy Old Style" panose="02020502050305020303" pitchFamily="18" charset="0"/>
              </a:rPr>
              <a:t>2014).</a:t>
            </a:r>
          </a:p>
        </p:txBody>
      </p:sp>
    </p:spTree>
    <p:extLst>
      <p:ext uri="{BB962C8B-B14F-4D97-AF65-F5344CB8AC3E}">
        <p14:creationId xmlns:p14="http://schemas.microsoft.com/office/powerpoint/2010/main" val="27194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34237" y="251011"/>
            <a:ext cx="9316587" cy="1127545"/>
          </a:xfrm>
        </p:spPr>
        <p:txBody>
          <a:bodyPr>
            <a:normAutofit/>
          </a:bodyPr>
          <a:lstStyle/>
          <a:p>
            <a:r>
              <a:rPr lang="en-US" dirty="0" smtClean="0"/>
              <a:t>Indigenous Peoples Mechanisms at the UN</a:t>
            </a:r>
            <a:endParaRPr lang="en-US" dirty="0"/>
          </a:p>
        </p:txBody>
      </p:sp>
      <p:pic>
        <p:nvPicPr>
          <p:cNvPr id="6" name="Content Placeholder 5" descr="Presentation7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39469" r="14349" b="16150"/>
          <a:stretch/>
        </p:blipFill>
        <p:spPr>
          <a:xfrm>
            <a:off x="5052237" y="1596785"/>
            <a:ext cx="6703855" cy="30822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70546" y="1596785"/>
            <a:ext cx="4175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Expert Mechanism</a:t>
            </a:r>
            <a:r>
              <a:rPr lang="en-US" dirty="0" smtClean="0"/>
              <a:t> is a subsidiary body of </a:t>
            </a:r>
            <a:r>
              <a:rPr lang="en-US" dirty="0"/>
              <a:t>the Human Rights Council</a:t>
            </a:r>
          </a:p>
          <a:p>
            <a:endParaRPr lang="en-US" dirty="0"/>
          </a:p>
          <a:p>
            <a:r>
              <a:rPr lang="en-US" dirty="0" smtClean="0"/>
              <a:t>EMRIP’s mandate is to </a:t>
            </a:r>
            <a:r>
              <a:rPr lang="en-US" dirty="0"/>
              <a:t>advise the Human Rights Council </a:t>
            </a:r>
            <a:r>
              <a:rPr lang="en-US" dirty="0" smtClean="0"/>
              <a:t> on </a:t>
            </a:r>
            <a:r>
              <a:rPr lang="en-US" dirty="0"/>
              <a:t>the human rights of indigenous peoples and assist states and IPs in meeting the aims of the Declaration on the Rights of Indigenous </a:t>
            </a:r>
            <a:r>
              <a:rPr lang="en-US" dirty="0" smtClean="0"/>
              <a:t>Peoples </a:t>
            </a:r>
          </a:p>
          <a:p>
            <a:endParaRPr lang="en-US" dirty="0" smtClean="0"/>
          </a:p>
          <a:p>
            <a:r>
              <a:rPr lang="en-US" dirty="0" smtClean="0"/>
              <a:t>HRC Resolution 6/36 (2007) as amended by 33/25 (2016)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 map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45" y="1667434"/>
            <a:ext cx="7551498" cy="46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2696" r="9646"/>
          <a:stretch/>
        </p:blipFill>
        <p:spPr>
          <a:xfrm flipH="1">
            <a:off x="418673" y="1848659"/>
            <a:ext cx="2343506" cy="154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8" b="12252"/>
          <a:stretch/>
        </p:blipFill>
        <p:spPr>
          <a:xfrm>
            <a:off x="3724213" y="221178"/>
            <a:ext cx="1512968" cy="1627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6" name="Picture 2" descr="https://www.culturalsurvival.org/sites/default/files/styles/max_325x325/public/media/rodion_by_unpfii_broddi.jpg?itok=sza3rz4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r="22447"/>
          <a:stretch/>
        </p:blipFill>
        <p:spPr bwMode="auto">
          <a:xfrm>
            <a:off x="7065329" y="243707"/>
            <a:ext cx="1781161" cy="16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ws and events - RegNet - AN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/>
          <a:stretch/>
        </p:blipFill>
        <p:spPr bwMode="auto">
          <a:xfrm>
            <a:off x="8846490" y="2302142"/>
            <a:ext cx="2085110" cy="17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/>
          <a:stretch/>
        </p:blipFill>
        <p:spPr>
          <a:xfrm>
            <a:off x="8901253" y="4729198"/>
            <a:ext cx="2359592" cy="1684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80" y="4232947"/>
            <a:ext cx="1739845" cy="17398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Picture 10" descr="Belkacem Lounès désigné expert à l'ONU - La Dépêche de Kabyli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/>
          <a:stretch/>
        </p:blipFill>
        <p:spPr bwMode="auto">
          <a:xfrm>
            <a:off x="5277135" y="5039585"/>
            <a:ext cx="1788194" cy="16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0" y="249806"/>
            <a:ext cx="4229342" cy="5575214"/>
          </a:xfrm>
        </p:spPr>
      </p:pic>
      <p:sp>
        <p:nvSpPr>
          <p:cNvPr id="9" name="Rectangle 8"/>
          <p:cNvSpPr/>
          <p:nvPr/>
        </p:nvSpPr>
        <p:spPr>
          <a:xfrm>
            <a:off x="878540" y="5889811"/>
            <a:ext cx="9529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Full statement available at IITC website and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://www.ohchr.org/en/issues/ipeoples/emrip/pages/emripindex.aspx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91" y="2309610"/>
            <a:ext cx="4762500" cy="3407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91" y="491853"/>
            <a:ext cx="4762500" cy="14308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01318" y="1730188"/>
            <a:ext cx="2017058" cy="1613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EMRIP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Country engagement</a:t>
            </a:r>
          </a:p>
          <a:p>
            <a:pPr lvl="1"/>
            <a:r>
              <a:rPr lang="en-US" smtClean="0"/>
              <a:t>Facilitate dialogue</a:t>
            </a:r>
          </a:p>
          <a:p>
            <a:pPr lvl="1"/>
            <a:r>
              <a:rPr lang="en-US" smtClean="0"/>
              <a:t>Provide technical advice</a:t>
            </a:r>
          </a:p>
          <a:p>
            <a:pPr lvl="1"/>
            <a:r>
              <a:rPr lang="en-US" smtClean="0"/>
              <a:t>Coordinate among UN agencies</a:t>
            </a:r>
          </a:p>
          <a:p>
            <a:r>
              <a:rPr lang="en-US" smtClean="0"/>
              <a:t>Studies and reports</a:t>
            </a:r>
          </a:p>
          <a:p>
            <a:r>
              <a:rPr lang="en-US" smtClean="0"/>
              <a:t>Annual session</a:t>
            </a:r>
          </a:p>
          <a:p>
            <a:r>
              <a:rPr lang="en-US" smtClean="0"/>
              <a:t>Advice to Human Rights Council</a:t>
            </a:r>
          </a:p>
          <a:p>
            <a:r>
              <a:rPr lang="en-US" smtClean="0"/>
              <a:t>Coordinate with sister mechanisms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79" y="212498"/>
            <a:ext cx="4409809" cy="6173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799" y="6386231"/>
            <a:ext cx="702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https://www.ohchr.org/en/issues/ipeoples/emrip/pages/emripindex.aspx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Engagement: </a:t>
            </a:r>
            <a:r>
              <a:rPr lang="en-US" i="1" dirty="0" smtClean="0"/>
              <a:t>Finland 2018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9893" y="2057400"/>
            <a:ext cx="3652025" cy="3811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Provide technical assistance regarding reform to the Sami Parliament Act with respect to “who is Sami” for purposes of voting, consistent with the Declaration’s provisions on self-determination, identity and governance.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71" y="1698793"/>
            <a:ext cx="5425610" cy="36188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457200"/>
            <a:ext cx="4329263" cy="1600200"/>
          </a:xfrm>
        </p:spPr>
        <p:txBody>
          <a:bodyPr/>
          <a:lstStyle/>
          <a:p>
            <a:r>
              <a:rPr lang="en-US" dirty="0" smtClean="0"/>
              <a:t>Country Engagement: </a:t>
            </a:r>
            <a:r>
              <a:rPr lang="en-US" i="1" dirty="0" smtClean="0"/>
              <a:t>Mexico 2018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364" y="2057400"/>
            <a:ext cx="3652025" cy="38115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Provide technical assistance and capacity building to implement Mexico City constitution’s provisions on indigenous peoples’ rights</a:t>
            </a:r>
            <a:endParaRPr lang="en-US" dirty="0"/>
          </a:p>
        </p:txBody>
      </p:sp>
      <p:pic>
        <p:nvPicPr>
          <p:cNvPr id="5" name="Content Placeholder 4" descr="Kcarpenter FBA 2018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1" t="33285" r="17181" b="8398"/>
          <a:stretch/>
        </p:blipFill>
        <p:spPr>
          <a:xfrm>
            <a:off x="5183187" y="1459458"/>
            <a:ext cx="6477955" cy="41242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39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C63E2966D574BAC7FA29FA1C02BA4" ma:contentTypeVersion="97" ma:contentTypeDescription="Create a new document." ma:contentTypeScope="" ma:versionID="912ba3b890d61dda969c5347b63081ed">
  <xsd:schema xmlns:xsd="http://www.w3.org/2001/XMLSchema" xmlns:xs="http://www.w3.org/2001/XMLSchema" xmlns:p="http://schemas.microsoft.com/office/2006/metadata/properties" xmlns:ns1="http://schemas.microsoft.com/sharepoint/v3" xmlns:ns2="20d02952-d31b-495f-a695-8ffb0e03127d" xmlns:ns3="1bea585b-a31c-4302-9aa5-ce6719896981" targetNamespace="http://schemas.microsoft.com/office/2006/metadata/properties" ma:root="true" ma:fieldsID="2d5fe685d1ab07fcbb5cd4b6b2a969af" ns1:_="" ns2:_="" ns3:_="">
    <xsd:import namespace="http://schemas.microsoft.com/sharepoint/v3"/>
    <xsd:import namespace="20d02952-d31b-495f-a695-8ffb0e03127d"/>
    <xsd:import namespace="1bea585b-a31c-4302-9aa5-ce67198969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1:_dlc_Exempt" minOccurs="0"/>
                <xsd:element ref="ns1:_dlc_ExpireDateSaved" minOccurs="0"/>
                <xsd:element ref="ns1:_dlc_ExpireDat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8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02952-d31b-495f-a695-8ffb0e0312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a585b-a31c-4302-9aa5-ce67198969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105C63E2966D574BAC7FA29FA1C02BA4" UniqueId="29264d88-eec5-4edd-9710-11fed72b8f65">
      <p:Name>Retention</p:Name>
      <p:Description>Automatic scheduling of content for processing, and performing a retention action on content that has reached its due date.</p:Description>
      <p:CustomData/>
    </p:PolicyItem>
  </p:PolicyItems>
</p:Policy>
</file>

<file path=customXml/item3.xml><?xml version="1.0" encoding="utf-8"?>
<?mso-contentType ?>
<PolicyDirtyBag xmlns="microsoft.office.server.policy.changes">
  <Microsoft.Office.RecordsManagement.PolicyFeatures.Expiration op="Change"/>
</PolicyDirtyBag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B8C4C5-E69D-4FB6-9E2C-776B1BD89DD6}"/>
</file>

<file path=customXml/itemProps2.xml><?xml version="1.0" encoding="utf-8"?>
<ds:datastoreItem xmlns:ds="http://schemas.openxmlformats.org/officeDocument/2006/customXml" ds:itemID="{7A7A64EB-8A07-4258-8985-61314D38B8B5}"/>
</file>

<file path=customXml/itemProps3.xml><?xml version="1.0" encoding="utf-8"?>
<ds:datastoreItem xmlns:ds="http://schemas.openxmlformats.org/officeDocument/2006/customXml" ds:itemID="{2825520D-C4F8-45B3-8575-3AD41DE066EE}"/>
</file>

<file path=customXml/itemProps4.xml><?xml version="1.0" encoding="utf-8"?>
<ds:datastoreItem xmlns:ds="http://schemas.openxmlformats.org/officeDocument/2006/customXml" ds:itemID="{6BD627E9-FE8F-4E94-9427-22E0178CDE36}"/>
</file>

<file path=customXml/itemProps5.xml><?xml version="1.0" encoding="utf-8"?>
<ds:datastoreItem xmlns:ds="http://schemas.openxmlformats.org/officeDocument/2006/customXml" ds:itemID="{D3B10E89-3F59-4A88-AECC-E7A8D2C913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425</Words>
  <Application>Microsoft Office PowerPoint</Application>
  <PresentationFormat>Widescreen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Candara</vt:lpstr>
      <vt:lpstr>Corbel</vt:lpstr>
      <vt:lpstr>Goudy Old Style</vt:lpstr>
      <vt:lpstr>rooney-web</vt:lpstr>
      <vt:lpstr>verdana</vt:lpstr>
      <vt:lpstr>Depth</vt:lpstr>
      <vt:lpstr> Kristen  Carpenter, Chair-Rapporteur May 1, 2020 </vt:lpstr>
      <vt:lpstr>Access to (International) Justice</vt:lpstr>
      <vt:lpstr>UN Declaration on the Rights of Indigenous Peoples (2007)</vt:lpstr>
      <vt:lpstr>Indigenous Peoples Mechanisms at the UN</vt:lpstr>
      <vt:lpstr>PowerPoint Presentation</vt:lpstr>
      <vt:lpstr>PowerPoint Presentation</vt:lpstr>
      <vt:lpstr>The Work of EMRIP</vt:lpstr>
      <vt:lpstr>Country Engagement: Finland 2018</vt:lpstr>
      <vt:lpstr>Country Engagement: Mexico 2018</vt:lpstr>
      <vt:lpstr>Country Engagement: New Zealand 2019</vt:lpstr>
      <vt:lpstr>Country Engagement: Yaqui People &amp; Sweden (ongoing)</vt:lpstr>
      <vt:lpstr>2015 Study on Cultural Heritage</vt:lpstr>
      <vt:lpstr>2016 Study on Business &amp; Entrepreneurship</vt:lpstr>
      <vt:lpstr>2018 Study on Free Prior and Informed Consent</vt:lpstr>
      <vt:lpstr>2019 Study on Borders, Migration, and Displacement</vt:lpstr>
      <vt:lpstr>2019 Report on Recognition, Reparations, and Reconciliation</vt:lpstr>
      <vt:lpstr>2020 Study on Indigenous Land Rights</vt:lpstr>
      <vt:lpstr>2020 Report on Reparation of Indigenous Peoples’ Human Remains and Ceremonial Objects</vt:lpstr>
      <vt:lpstr>2021 Study on the Rights of Indigenous Children</vt:lpstr>
      <vt:lpstr>2021 Report on  Self-Determination </vt:lpstr>
      <vt:lpstr>Human Rights Council Session 42nd Session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Carpenter</dc:creator>
  <cp:lastModifiedBy>Kristen Carpenter</cp:lastModifiedBy>
  <cp:revision>77</cp:revision>
  <dcterms:created xsi:type="dcterms:W3CDTF">2018-04-30T17:25:04Z</dcterms:created>
  <dcterms:modified xsi:type="dcterms:W3CDTF">2020-05-04T20:41:28Z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0x010100105C63E2966D574BAC7FA29FA1C02BA4</vt:lpwstr>
  </property>
  <property fmtid="{D5CDD505-2E9C-101B-9397-08002B2CF9AE}" pid="3" name="ContentTypeId">
    <vt:lpwstr>0x010100105C63E2966D574BAC7FA29FA1C02BA4</vt:lpwstr>
  </property>
  <property fmtid="{D5CDD505-2E9C-101B-9397-08002B2CF9AE}" pid="4" name="ItemRetentionFormula">
    <vt:lpwstr/>
  </property>
</Properties>
</file>